
<file path=[Content_Types].xml><?xml version="1.0" encoding="utf-8"?>
<Types xmlns="http://schemas.openxmlformats.org/package/2006/content-types">
  <Default Extension="png" ContentType="image/png"/>
  <Default Extension="jpeg" ContentType="image/jpeg"/>
  <Default Extension="m4a" ContentType="audio/mp4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0" r:id="rId2"/>
  </p:sldMasterIdLst>
  <p:notesMasterIdLst>
    <p:notesMasterId r:id="rId39"/>
  </p:notesMasterIdLst>
  <p:handoutMasterIdLst>
    <p:handoutMasterId r:id="rId40"/>
  </p:handoutMasterIdLst>
  <p:sldIdLst>
    <p:sldId id="256" r:id="rId3"/>
    <p:sldId id="291" r:id="rId4"/>
    <p:sldId id="269" r:id="rId5"/>
    <p:sldId id="270" r:id="rId6"/>
    <p:sldId id="280" r:id="rId7"/>
    <p:sldId id="281" r:id="rId8"/>
    <p:sldId id="282" r:id="rId9"/>
    <p:sldId id="268" r:id="rId10"/>
    <p:sldId id="278" r:id="rId11"/>
    <p:sldId id="275" r:id="rId12"/>
    <p:sldId id="276" r:id="rId13"/>
    <p:sldId id="277" r:id="rId14"/>
    <p:sldId id="274" r:id="rId15"/>
    <p:sldId id="279" r:id="rId16"/>
    <p:sldId id="273" r:id="rId17"/>
    <p:sldId id="298" r:id="rId18"/>
    <p:sldId id="292" r:id="rId19"/>
    <p:sldId id="294" r:id="rId20"/>
    <p:sldId id="296" r:id="rId21"/>
    <p:sldId id="297" r:id="rId22"/>
    <p:sldId id="283" r:id="rId23"/>
    <p:sldId id="284" r:id="rId24"/>
    <p:sldId id="285" r:id="rId25"/>
    <p:sldId id="259" r:id="rId26"/>
    <p:sldId id="260" r:id="rId27"/>
    <p:sldId id="261" r:id="rId28"/>
    <p:sldId id="262" r:id="rId29"/>
    <p:sldId id="263" r:id="rId30"/>
    <p:sldId id="264" r:id="rId31"/>
    <p:sldId id="265" r:id="rId32"/>
    <p:sldId id="293" r:id="rId33"/>
    <p:sldId id="286" r:id="rId34"/>
    <p:sldId id="287" r:id="rId35"/>
    <p:sldId id="288" r:id="rId36"/>
    <p:sldId id="290" r:id="rId37"/>
    <p:sldId id="299" r:id="rId38"/>
  </p:sldIdLst>
  <p:sldSz cx="9144000" cy="6858000" type="screen4x3"/>
  <p:notesSz cx="6858000" cy="9144000"/>
  <p:defaultTextStyle>
    <a:defPPr>
      <a:defRPr lang="ru-RU"/>
    </a:defPPr>
    <a:lvl1pPr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FFF99"/>
    <a:srgbClr val="1B00FE"/>
    <a:srgbClr val="0CC1E0"/>
    <a:srgbClr val="65482B"/>
    <a:srgbClr val="C75806"/>
    <a:srgbClr val="000000"/>
    <a:srgbClr val="00499F"/>
    <a:srgbClr val="172F3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577" autoAdjust="0"/>
    <p:restoredTop sz="94660"/>
  </p:normalViewPr>
  <p:slideViewPr>
    <p:cSldViewPr>
      <p:cViewPr varScale="1">
        <p:scale>
          <a:sx n="82" d="100"/>
          <a:sy n="82" d="100"/>
        </p:scale>
        <p:origin x="1522" y="6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66" d="100"/>
          <a:sy n="66" d="100"/>
        </p:scale>
        <p:origin x="-1716" y="-1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theme" Target="theme/theme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="0"/>
            </a:lvl1pPr>
          </a:lstStyle>
          <a:p>
            <a:endParaRPr lang="ru-RU" altLang="en-US"/>
          </a:p>
        </p:txBody>
      </p:sp>
      <p:sp>
        <p:nvSpPr>
          <p:cNvPr id="6963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/>
            </a:lvl1pPr>
          </a:lstStyle>
          <a:p>
            <a:endParaRPr lang="ru-RU" altLang="en-US"/>
          </a:p>
        </p:txBody>
      </p:sp>
      <p:sp>
        <p:nvSpPr>
          <p:cNvPr id="6963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6963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en-US" smtClean="0"/>
              <a:t>Click to edit Master text styles</a:t>
            </a:r>
          </a:p>
          <a:p>
            <a:pPr lvl="1"/>
            <a:r>
              <a:rPr lang="ru-RU" altLang="en-US" smtClean="0"/>
              <a:t>Second level</a:t>
            </a:r>
          </a:p>
          <a:p>
            <a:pPr lvl="2"/>
            <a:r>
              <a:rPr lang="ru-RU" altLang="en-US" smtClean="0"/>
              <a:t>Third level</a:t>
            </a:r>
          </a:p>
          <a:p>
            <a:pPr lvl="3"/>
            <a:r>
              <a:rPr lang="ru-RU" altLang="en-US" smtClean="0"/>
              <a:t>Fourth level</a:t>
            </a:r>
          </a:p>
          <a:p>
            <a:pPr lvl="4"/>
            <a:r>
              <a:rPr lang="ru-RU" altLang="en-US" smtClean="0"/>
              <a:t>Fifth level</a:t>
            </a:r>
          </a:p>
        </p:txBody>
      </p:sp>
      <p:sp>
        <p:nvSpPr>
          <p:cNvPr id="6963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b="0"/>
            </a:lvl1pPr>
          </a:lstStyle>
          <a:p>
            <a:endParaRPr lang="ru-RU" altLang="en-US"/>
          </a:p>
        </p:txBody>
      </p:sp>
      <p:sp>
        <p:nvSpPr>
          <p:cNvPr id="6963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0"/>
            </a:lvl1pPr>
          </a:lstStyle>
          <a:p>
            <a:fld id="{F6AE3B3E-F96A-4023-8D46-D6C46955211B}" type="slidenum">
              <a:rPr lang="ru-RU" altLang="en-US"/>
              <a:pPr/>
              <a:t>‹#›</a:t>
            </a:fld>
            <a:endParaRPr lang="ru-RU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4213" y="5278438"/>
            <a:ext cx="5903912" cy="814387"/>
          </a:xfrm>
          <a:effectLst>
            <a:outerShdw dist="17961" dir="2700000" algn="ctr" rotWithShape="0">
              <a:schemeClr val="bg2"/>
            </a:outerShdw>
          </a:effectLst>
        </p:spPr>
        <p:txBody>
          <a:bodyPr/>
          <a:lstStyle>
            <a:lvl1pPr>
              <a:defRPr sz="2000"/>
            </a:lvl1pPr>
          </a:lstStyle>
          <a:p>
            <a:pPr lvl="0"/>
            <a:r>
              <a:rPr lang="en-US" altLang="en-US" noProof="0" smtClean="0"/>
              <a:t>Click to edit Master title style</a:t>
            </a:r>
            <a:endParaRPr lang="ru-RU" altLang="en-US" noProof="0" smtClean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4213" y="5949950"/>
            <a:ext cx="5903912" cy="696913"/>
          </a:xfrm>
          <a:effectLst>
            <a:outerShdw dist="17961" dir="2700000" algn="ctr" rotWithShape="0">
              <a:schemeClr val="bg2"/>
            </a:outerShdw>
          </a:effectLst>
        </p:spPr>
        <p:txBody>
          <a:bodyPr/>
          <a:lstStyle>
            <a:lvl1pPr marL="0" indent="0">
              <a:buFontTx/>
              <a:buNone/>
              <a:defRPr sz="2400" b="1"/>
            </a:lvl1pPr>
          </a:lstStyle>
          <a:p>
            <a:pPr lvl="0"/>
            <a:r>
              <a:rPr lang="en-US" altLang="en-US" noProof="0" smtClean="0"/>
              <a:t>Click to edit Master subtitle style</a:t>
            </a:r>
            <a:endParaRPr lang="ru-RU" altLang="en-US" noProof="0" smtClean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3658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318250" y="1268413"/>
            <a:ext cx="1854200" cy="547211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55650" y="1268413"/>
            <a:ext cx="5410200" cy="5472112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1692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ACCC760-E564-4E3F-8180-78F8B33BBED4}" type="slidenum">
              <a:rPr lang="ru-RU" altLang="en-US"/>
              <a:pPr/>
              <a:t>‹#›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11371072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BE9EFC1-73CA-4802-9EF3-0F07EB42A7FC}" type="slidenum">
              <a:rPr lang="ru-RU" altLang="en-US"/>
              <a:pPr/>
              <a:t>‹#›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16916629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9678E51-B6B4-4AF8-8C55-1E6EF78B7904}" type="slidenum">
              <a:rPr lang="ru-RU" altLang="en-US"/>
              <a:pPr/>
              <a:t>‹#›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3446552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08175" y="1600200"/>
            <a:ext cx="3313113" cy="4525963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73688" y="1600200"/>
            <a:ext cx="3313112" cy="4525963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347A7A7-762D-4C07-94E9-67981B6CF88D}" type="slidenum">
              <a:rPr lang="ru-RU" altLang="en-US"/>
              <a:pPr/>
              <a:t>‹#›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202310175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D54423E-210F-46B7-B2DE-6167C795C8CE}" type="slidenum">
              <a:rPr lang="ru-RU" altLang="en-US"/>
              <a:pPr/>
              <a:t>‹#›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362348466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3DCA2B2-1684-4D29-8825-CC60E378F9B3}" type="slidenum">
              <a:rPr lang="ru-RU" altLang="en-US"/>
              <a:pPr/>
              <a:t>‹#›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102924183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ADB3B2D-1F5B-45BF-9241-348665EF69CD}" type="slidenum">
              <a:rPr lang="ru-RU" altLang="en-US"/>
              <a:pPr/>
              <a:t>‹#›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351018364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050F693-9AB3-4B0D-9D05-C53678661E46}" type="slidenum">
              <a:rPr lang="ru-RU" altLang="en-US"/>
              <a:pPr/>
              <a:t>‹#›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27606484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26237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0B6B759-BE26-43DB-A85B-82108E2A4B24}" type="slidenum">
              <a:rPr lang="ru-RU" altLang="en-US"/>
              <a:pPr/>
              <a:t>‹#›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239522755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8D59C4B-7839-4B52-959F-998CE7D6DCCC}" type="slidenum">
              <a:rPr lang="ru-RU" altLang="en-US"/>
              <a:pPr/>
              <a:t>‹#›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418713826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992938" y="274638"/>
            <a:ext cx="1693862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08175" y="274638"/>
            <a:ext cx="4932363" cy="5851525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20C975B-8B2C-4BAD-B172-143763D2AB7F}" type="slidenum">
              <a:rPr lang="ru-RU" altLang="en-US"/>
              <a:pPr/>
              <a:t>‹#›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7696106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69212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55650" y="1844675"/>
            <a:ext cx="3632200" cy="489585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40250" y="1844675"/>
            <a:ext cx="3632200" cy="489585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41338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1405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8564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729683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699957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527112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3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755650" y="1268413"/>
            <a:ext cx="7416800" cy="50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  <a:endParaRPr lang="ru-RU" altLang="en-US" smtClean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55650" y="1844675"/>
            <a:ext cx="7416800" cy="4895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  <a:endParaRPr lang="ru-RU" altLang="en-US" smtClean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 b="1" kern="120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anose="020B0604030504040204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anose="020B0604030504040204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anose="020B0604030504040204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anose="020B0604030504040204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anose="020B0604030504040204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anose="020B0604030504040204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anose="020B0604030504040204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anose="020B0604030504040204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908175" y="274638"/>
            <a:ext cx="6707188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en-US" smtClean="0"/>
              <a:t>Click to edit Master title style</a:t>
            </a:r>
          </a:p>
        </p:txBody>
      </p:sp>
      <p:sp>
        <p:nvSpPr>
          <p:cNvPr id="19046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908175" y="1600200"/>
            <a:ext cx="6778625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en-US" smtClean="0"/>
              <a:t>Click to edit Master text styles</a:t>
            </a:r>
          </a:p>
          <a:p>
            <a:pPr lvl="1"/>
            <a:r>
              <a:rPr lang="ru-RU" altLang="en-US" smtClean="0"/>
              <a:t>Second level</a:t>
            </a:r>
          </a:p>
          <a:p>
            <a:pPr lvl="2"/>
            <a:r>
              <a:rPr lang="ru-RU" altLang="en-US" smtClean="0"/>
              <a:t>Third level</a:t>
            </a:r>
          </a:p>
          <a:p>
            <a:pPr lvl="3"/>
            <a:r>
              <a:rPr lang="ru-RU" altLang="en-US" smtClean="0"/>
              <a:t>Fourth level</a:t>
            </a:r>
          </a:p>
          <a:p>
            <a:pPr lvl="4"/>
            <a:r>
              <a:rPr lang="ru-RU" altLang="en-US" smtClean="0"/>
              <a:t>Fifth level</a:t>
            </a:r>
          </a:p>
        </p:txBody>
      </p:sp>
      <p:sp>
        <p:nvSpPr>
          <p:cNvPr id="19046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b="0"/>
            </a:lvl1pPr>
          </a:lstStyle>
          <a:p>
            <a:endParaRPr lang="ru-RU" altLang="en-US"/>
          </a:p>
        </p:txBody>
      </p:sp>
      <p:sp>
        <p:nvSpPr>
          <p:cNvPr id="19046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b="0"/>
            </a:lvl1pPr>
          </a:lstStyle>
          <a:p>
            <a:endParaRPr lang="ru-RU" altLang="en-US"/>
          </a:p>
        </p:txBody>
      </p:sp>
      <p:sp>
        <p:nvSpPr>
          <p:cNvPr id="19047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b="0"/>
            </a:lvl1pPr>
          </a:lstStyle>
          <a:p>
            <a:fld id="{E4784631-6FBA-474B-BC96-C0FCB6F0536D}" type="slidenum">
              <a:rPr lang="ru-RU" altLang="en-US"/>
              <a:pPr/>
              <a:t>‹#›</a:t>
            </a:fld>
            <a:endParaRPr lang="ru-RU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fontAlgn="base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anose="020B0604030504040204" pitchFamily="34" charset="0"/>
        </a:defRPr>
      </a:lvl2pPr>
      <a:lvl3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anose="020B0604030504040204" pitchFamily="34" charset="0"/>
        </a:defRPr>
      </a:lvl3pPr>
      <a:lvl4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anose="020B0604030504040204" pitchFamily="34" charset="0"/>
        </a:defRPr>
      </a:lvl4pPr>
      <a:lvl5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anose="020B0604030504040204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anose="020B0604030504040204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anose="020B0604030504040204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anose="020B0604030504040204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anose="020B0604030504040204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audio" Target="../media/media3.m4a"/><Relationship Id="rId7" Type="http://schemas.openxmlformats.org/officeDocument/2006/relationships/image" Target="../media/image15.jpeg"/><Relationship Id="rId2" Type="http://schemas.microsoft.com/office/2007/relationships/media" Target="../media/media3.m4a"/><Relationship Id="rId1" Type="http://schemas.openxmlformats.org/officeDocument/2006/relationships/tags" Target="../tags/tag3.xml"/><Relationship Id="rId6" Type="http://schemas.openxmlformats.org/officeDocument/2006/relationships/image" Target="../media/image14.jpeg"/><Relationship Id="rId5" Type="http://schemas.openxmlformats.org/officeDocument/2006/relationships/image" Target="../media/image10.png"/><Relationship Id="rId4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audio" Target="../media/media4.m4a"/><Relationship Id="rId7" Type="http://schemas.openxmlformats.org/officeDocument/2006/relationships/image" Target="../media/image12.png"/><Relationship Id="rId2" Type="http://schemas.microsoft.com/office/2007/relationships/media" Target="../media/media4.m4a"/><Relationship Id="rId1" Type="http://schemas.openxmlformats.org/officeDocument/2006/relationships/tags" Target="../tags/tag4.xml"/><Relationship Id="rId6" Type="http://schemas.openxmlformats.org/officeDocument/2006/relationships/image" Target="../media/image17.jpg"/><Relationship Id="rId5" Type="http://schemas.openxmlformats.org/officeDocument/2006/relationships/image" Target="../media/image16.png"/><Relationship Id="rId4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audio" Target="../media/media5.m4a"/><Relationship Id="rId7" Type="http://schemas.openxmlformats.org/officeDocument/2006/relationships/image" Target="../media/image12.png"/><Relationship Id="rId2" Type="http://schemas.microsoft.com/office/2007/relationships/media" Target="../media/media5.m4a"/><Relationship Id="rId1" Type="http://schemas.openxmlformats.org/officeDocument/2006/relationships/tags" Target="../tags/tag5.xml"/><Relationship Id="rId6" Type="http://schemas.openxmlformats.org/officeDocument/2006/relationships/image" Target="../media/image17.jpg"/><Relationship Id="rId5" Type="http://schemas.openxmlformats.org/officeDocument/2006/relationships/image" Target="../media/image16.png"/><Relationship Id="rId4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audio" Target="../media/media6.m4a"/><Relationship Id="rId7" Type="http://schemas.openxmlformats.org/officeDocument/2006/relationships/image" Target="../media/image12.png"/><Relationship Id="rId2" Type="http://schemas.microsoft.com/office/2007/relationships/media" Target="../media/media6.m4a"/><Relationship Id="rId1" Type="http://schemas.openxmlformats.org/officeDocument/2006/relationships/tags" Target="../tags/tag6.xml"/><Relationship Id="rId6" Type="http://schemas.openxmlformats.org/officeDocument/2006/relationships/image" Target="../media/image18.jpeg"/><Relationship Id="rId5" Type="http://schemas.openxmlformats.org/officeDocument/2006/relationships/image" Target="../media/image10.png"/><Relationship Id="rId4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audio" Target="../media/media7.m4a"/><Relationship Id="rId2" Type="http://schemas.microsoft.com/office/2007/relationships/media" Target="../media/media7.m4a"/><Relationship Id="rId1" Type="http://schemas.openxmlformats.org/officeDocument/2006/relationships/tags" Target="../tags/tag7.xml"/><Relationship Id="rId6" Type="http://schemas.openxmlformats.org/officeDocument/2006/relationships/image" Target="../media/image12.png"/><Relationship Id="rId5" Type="http://schemas.openxmlformats.org/officeDocument/2006/relationships/image" Target="../media/image7.png"/><Relationship Id="rId4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video" Target="../media/media8.mp4"/><Relationship Id="rId7" Type="http://schemas.openxmlformats.org/officeDocument/2006/relationships/image" Target="../media/image19.png"/><Relationship Id="rId2" Type="http://schemas.microsoft.com/office/2007/relationships/media" Target="../media/media8.mp4"/><Relationship Id="rId1" Type="http://schemas.openxmlformats.org/officeDocument/2006/relationships/tags" Target="../tags/tag8.xml"/><Relationship Id="rId6" Type="http://schemas.openxmlformats.org/officeDocument/2006/relationships/slideLayout" Target="../slideLayouts/slideLayout2.xml"/><Relationship Id="rId5" Type="http://schemas.openxmlformats.org/officeDocument/2006/relationships/audio" Target="../media/media9.m4a"/><Relationship Id="rId4" Type="http://schemas.microsoft.com/office/2007/relationships/media" Target="../media/media9.m4a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28.jpg"/><Relationship Id="rId4" Type="http://schemas.openxmlformats.org/officeDocument/2006/relationships/image" Target="../media/image27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audio" Target="../media/media1.m4a"/><Relationship Id="rId7" Type="http://schemas.openxmlformats.org/officeDocument/2006/relationships/image" Target="../media/image12.png"/><Relationship Id="rId2" Type="http://schemas.microsoft.com/office/2007/relationships/media" Target="../media/media1.m4a"/><Relationship Id="rId1" Type="http://schemas.openxmlformats.org/officeDocument/2006/relationships/tags" Target="../tags/tag1.xml"/><Relationship Id="rId6" Type="http://schemas.openxmlformats.org/officeDocument/2006/relationships/image" Target="../media/image11.jpg"/><Relationship Id="rId5" Type="http://schemas.openxmlformats.org/officeDocument/2006/relationships/image" Target="../media/image10.png"/><Relationship Id="rId4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audio" Target="../media/media2.m4a"/><Relationship Id="rId7" Type="http://schemas.openxmlformats.org/officeDocument/2006/relationships/image" Target="../media/image12.png"/><Relationship Id="rId2" Type="http://schemas.microsoft.com/office/2007/relationships/media" Target="../media/media2.m4a"/><Relationship Id="rId1" Type="http://schemas.openxmlformats.org/officeDocument/2006/relationships/tags" Target="../tags/tag2.xml"/><Relationship Id="rId6" Type="http://schemas.openxmlformats.org/officeDocument/2006/relationships/image" Target="../media/image13.jpeg"/><Relationship Id="rId5" Type="http://schemas.openxmlformats.org/officeDocument/2006/relationships/image" Target="../media/image10.png"/><Relationship Id="rId4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28" name="Rectangle 12"/>
          <p:cNvSpPr>
            <a:spLocks noGrp="1" noChangeArrowheads="1"/>
          </p:cNvSpPr>
          <p:nvPr>
            <p:ph type="ctrTitle"/>
          </p:nvPr>
        </p:nvSpPr>
        <p:spPr>
          <a:xfrm>
            <a:off x="192087" y="5334000"/>
            <a:ext cx="4654550" cy="647700"/>
          </a:xfrm>
        </p:spPr>
        <p:txBody>
          <a:bodyPr/>
          <a:lstStyle/>
          <a:p>
            <a:r>
              <a:rPr lang="en-US" altLang="en-US" dirty="0" smtClean="0"/>
              <a:t>Assembly of a shaft supported by three bearings </a:t>
            </a:r>
            <a:endParaRPr lang="en-US" altLang="en-US" dirty="0"/>
          </a:p>
        </p:txBody>
      </p:sp>
      <p:sp>
        <p:nvSpPr>
          <p:cNvPr id="34829" name="Rectangle 13"/>
          <p:cNvSpPr>
            <a:spLocks noGrp="1" noChangeArrowheads="1"/>
          </p:cNvSpPr>
          <p:nvPr>
            <p:ph type="subTitle" idx="1"/>
          </p:nvPr>
        </p:nvSpPr>
        <p:spPr>
          <a:xfrm>
            <a:off x="1143000" y="6096000"/>
            <a:ext cx="3527425" cy="503237"/>
          </a:xfrm>
        </p:spPr>
        <p:txBody>
          <a:bodyPr/>
          <a:lstStyle/>
          <a:p>
            <a:r>
              <a:rPr lang="en-US" altLang="en-US" dirty="0" smtClean="0"/>
              <a:t>Team 32</a:t>
            </a:r>
            <a:endParaRPr lang="uk-UA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92" y="1212036"/>
            <a:ext cx="8652458" cy="508000"/>
          </a:xfrm>
        </p:spPr>
        <p:txBody>
          <a:bodyPr/>
          <a:lstStyle/>
          <a:p>
            <a:r>
              <a:rPr lang="en-US" dirty="0" smtClean="0"/>
              <a:t>Mounting (inner ring right bearing)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321" y="1934766"/>
            <a:ext cx="7696200" cy="282899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71982" y="5630719"/>
            <a:ext cx="9092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FFFF"/>
                </a:solidFill>
                <a:latin typeface="+mn-lt"/>
              </a:rPr>
              <a:t>Nut</a:t>
            </a:r>
            <a:endParaRPr lang="en-US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12" name="Right Arrow 11"/>
          <p:cNvSpPr/>
          <p:nvPr/>
        </p:nvSpPr>
        <p:spPr bwMode="auto">
          <a:xfrm rot="5400000">
            <a:off x="7537789" y="3372376"/>
            <a:ext cx="347696" cy="212569"/>
          </a:xfrm>
          <a:prstGeom prst="rightArrow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Right Arrow 12"/>
          <p:cNvSpPr/>
          <p:nvPr/>
        </p:nvSpPr>
        <p:spPr bwMode="auto">
          <a:xfrm rot="10800000">
            <a:off x="8044721" y="2895600"/>
            <a:ext cx="609600" cy="304800"/>
          </a:xfrm>
          <a:prstGeom prst="rightArrow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ight Arrow 7"/>
          <p:cNvSpPr/>
          <p:nvPr/>
        </p:nvSpPr>
        <p:spPr bwMode="auto">
          <a:xfrm>
            <a:off x="6768953" y="3500109"/>
            <a:ext cx="609600" cy="304800"/>
          </a:xfrm>
          <a:prstGeom prst="rightArrow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0" y="5320829"/>
            <a:ext cx="1919844" cy="1143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5105400"/>
            <a:ext cx="1839448" cy="157385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800600" y="5630719"/>
            <a:ext cx="16626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FFFF"/>
                </a:solidFill>
                <a:latin typeface="+mn-lt"/>
              </a:rPr>
              <a:t>washer</a:t>
            </a:r>
            <a:endParaRPr lang="en-US" dirty="0">
              <a:solidFill>
                <a:srgbClr val="FFFFFF"/>
              </a:solidFill>
              <a:latin typeface="+mn-lt"/>
            </a:endParaRPr>
          </a:p>
        </p:txBody>
      </p:sp>
      <p:pic>
        <p:nvPicPr>
          <p:cNvPr id="23" name="Audio 2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72893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770"/>
    </mc:Choice>
    <mc:Fallback xmlns="">
      <p:transition spd="slow" advTm="87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5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</p:childTnLst>
        </p:cTn>
      </p:par>
    </p:tnLst>
    <p:bldLst>
      <p:bldP spid="2" grpId="0"/>
      <p:bldP spid="6" grpId="0"/>
      <p:bldP spid="12" grpId="0" animBg="1"/>
      <p:bldP spid="13" grpId="0" animBg="1"/>
      <p:bldP spid="8" grpId="0" animBg="1"/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472163"/>
            <a:ext cx="8060742" cy="299608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942" y="914400"/>
            <a:ext cx="7416800" cy="508000"/>
          </a:xfrm>
        </p:spPr>
        <p:txBody>
          <a:bodyPr/>
          <a:lstStyle/>
          <a:p>
            <a:r>
              <a:rPr lang="en-US" dirty="0" smtClean="0"/>
              <a:t>Mounting (middle bearing) 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195392" y="5262890"/>
            <a:ext cx="16834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FFFF"/>
                </a:solidFill>
                <a:latin typeface="+mn-lt"/>
              </a:rPr>
              <a:t>Spacer </a:t>
            </a:r>
            <a:endParaRPr lang="en-US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13" name="Right Arrow 12"/>
          <p:cNvSpPr/>
          <p:nvPr/>
        </p:nvSpPr>
        <p:spPr bwMode="auto">
          <a:xfrm rot="10800000">
            <a:off x="4953000" y="3124200"/>
            <a:ext cx="609600" cy="304800"/>
          </a:xfrm>
          <a:prstGeom prst="rightArrow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ight Arrow 7"/>
          <p:cNvSpPr/>
          <p:nvPr/>
        </p:nvSpPr>
        <p:spPr bwMode="auto">
          <a:xfrm>
            <a:off x="3878866" y="2514601"/>
            <a:ext cx="609600" cy="304800"/>
          </a:xfrm>
          <a:prstGeom prst="rightArrow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4724400"/>
            <a:ext cx="2400300" cy="1600200"/>
          </a:xfrm>
          <a:prstGeom prst="rect">
            <a:avLst/>
          </a:prstGeom>
        </p:spPr>
      </p:pic>
      <p:pic>
        <p:nvPicPr>
          <p:cNvPr id="17" name="Audio 16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37641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26"/>
    </mc:Choice>
    <mc:Fallback xmlns="">
      <p:transition spd="slow" advTm="54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  <p:bldLst>
      <p:bldP spid="6" grpId="0"/>
      <p:bldP spid="13" grpId="0" animBg="1"/>
      <p:bldP spid="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489234"/>
            <a:ext cx="8579269" cy="31888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942" y="914400"/>
            <a:ext cx="7416800" cy="508000"/>
          </a:xfrm>
        </p:spPr>
        <p:txBody>
          <a:bodyPr/>
          <a:lstStyle/>
          <a:p>
            <a:r>
              <a:rPr lang="en-US" dirty="0" smtClean="0"/>
              <a:t>Mounting (left bearing) 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286000" y="5415290"/>
            <a:ext cx="16834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FFFF"/>
                </a:solidFill>
                <a:latin typeface="+mn-lt"/>
              </a:rPr>
              <a:t>Spacer </a:t>
            </a:r>
            <a:endParaRPr lang="en-US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13" name="Right Arrow 12"/>
          <p:cNvSpPr/>
          <p:nvPr/>
        </p:nvSpPr>
        <p:spPr bwMode="auto">
          <a:xfrm rot="10800000">
            <a:off x="1905000" y="2667000"/>
            <a:ext cx="609600" cy="304800"/>
          </a:xfrm>
          <a:prstGeom prst="rightArrow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ight Arrow 7"/>
          <p:cNvSpPr/>
          <p:nvPr/>
        </p:nvSpPr>
        <p:spPr bwMode="auto">
          <a:xfrm>
            <a:off x="645497" y="3276600"/>
            <a:ext cx="609600" cy="304800"/>
          </a:xfrm>
          <a:prstGeom prst="rightArrow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4876800"/>
            <a:ext cx="2400300" cy="1600200"/>
          </a:xfrm>
          <a:prstGeom prst="rect">
            <a:avLst/>
          </a:prstGeom>
        </p:spPr>
      </p:pic>
      <p:pic>
        <p:nvPicPr>
          <p:cNvPr id="11" name="Audio 10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74446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03"/>
    </mc:Choice>
    <mc:Fallback xmlns="">
      <p:transition spd="slow" advTm="43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  <p:bldLst>
      <p:bldP spid="6" grpId="0"/>
      <p:bldP spid="13" grpId="0" animBg="1"/>
      <p:bldP spid="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942" y="914400"/>
            <a:ext cx="7416800" cy="508000"/>
          </a:xfrm>
        </p:spPr>
        <p:txBody>
          <a:bodyPr/>
          <a:lstStyle/>
          <a:p>
            <a:r>
              <a:rPr lang="en-US" dirty="0" smtClean="0"/>
              <a:t>Seal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600200"/>
            <a:ext cx="7696200" cy="282899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981200" y="5334000"/>
            <a:ext cx="10422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FFFF"/>
                </a:solidFill>
                <a:latin typeface="+mn-lt"/>
              </a:rPr>
              <a:t>Seal</a:t>
            </a:r>
            <a:endParaRPr lang="en-US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12" name="Right Arrow 11"/>
          <p:cNvSpPr/>
          <p:nvPr/>
        </p:nvSpPr>
        <p:spPr bwMode="auto">
          <a:xfrm>
            <a:off x="762000" y="2557496"/>
            <a:ext cx="609600" cy="304800"/>
          </a:xfrm>
          <a:prstGeom prst="rightArrow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Right Arrow 12"/>
          <p:cNvSpPr/>
          <p:nvPr/>
        </p:nvSpPr>
        <p:spPr bwMode="auto">
          <a:xfrm rot="10800000">
            <a:off x="8060742" y="2159390"/>
            <a:ext cx="609600" cy="304800"/>
          </a:xfrm>
          <a:prstGeom prst="rightArrow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ight Arrow 7"/>
          <p:cNvSpPr/>
          <p:nvPr/>
        </p:nvSpPr>
        <p:spPr bwMode="auto">
          <a:xfrm>
            <a:off x="914400" y="2159390"/>
            <a:ext cx="609600" cy="304800"/>
          </a:xfrm>
          <a:prstGeom prst="rightArrow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4733597"/>
            <a:ext cx="1895922" cy="1724025"/>
          </a:xfrm>
          <a:prstGeom prst="rect">
            <a:avLst/>
          </a:prstGeom>
        </p:spPr>
      </p:pic>
      <p:pic>
        <p:nvPicPr>
          <p:cNvPr id="17" name="Audio 16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98393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66"/>
    </mc:Choice>
    <mc:Fallback xmlns="">
      <p:transition spd="slow" advTm="65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  <p:bldLst>
      <p:bldP spid="2" grpId="0"/>
      <p:bldP spid="6" grpId="0"/>
      <p:bldP spid="12" grpId="0" animBg="1"/>
      <p:bldP spid="13" grpId="0" animBg="1"/>
      <p:bldP spid="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Drawing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2362200"/>
            <a:ext cx="8778239" cy="3180522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 bwMode="auto">
          <a:xfrm>
            <a:off x="4419600" y="4191000"/>
            <a:ext cx="228600" cy="228600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Oval 7"/>
          <p:cNvSpPr/>
          <p:nvPr/>
        </p:nvSpPr>
        <p:spPr bwMode="auto">
          <a:xfrm>
            <a:off x="1143000" y="4191000"/>
            <a:ext cx="228600" cy="228600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8" name="Audio 17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57677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158"/>
    </mc:Choice>
    <mc:Fallback xmlns="">
      <p:transition spd="slow" advTm="101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  <p:bldLst>
      <p:bldP spid="7" grpId="0" animBg="1"/>
      <p:bldP spid="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838200"/>
            <a:ext cx="7416800" cy="508000"/>
          </a:xfrm>
        </p:spPr>
        <p:txBody>
          <a:bodyPr/>
          <a:lstStyle/>
          <a:p>
            <a:r>
              <a:rPr lang="en-US" dirty="0" smtClean="0"/>
              <a:t>Solid work animation </a:t>
            </a:r>
            <a:endParaRPr lang="en-US" dirty="0"/>
          </a:p>
        </p:txBody>
      </p:sp>
      <p:pic>
        <p:nvPicPr>
          <p:cNvPr id="5" name="InShot_20230514_124606287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 rotWithShape="1">
          <a:blip r:embed="rId7"/>
          <a:srcRect l="18583" t="14518" r="8375" b="14801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Audio 9">
            <a:hlinkClick r:id="" action="ppaction://media"/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23009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014"/>
    </mc:Choice>
    <mc:Fallback xmlns="">
      <p:transition spd="slow" advTm="110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7" dur="88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8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9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0" fill="hold">
                      <p:stCondLst>
                        <p:cond delay="0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3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 isNarration="1">
              <p:cMediaNode vol="80000" showWhenStopped="0">
                <p:cTn id="2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  <p:bldLst>
      <p:bldP spid="2" grpId="0"/>
    </p:bldLst>
  </p:timing>
  <p:extLst>
    <p:ext uri="{E180D4A7-C9FB-4DFB-919C-405C955672EB}">
      <p14:showEvtLst xmlns:p14="http://schemas.microsoft.com/office/powerpoint/2010/main">
        <p14:playEvt time="2042" objId="5"/>
        <p14:stopEvt time="10959" objId="5"/>
      </p14:showEvtLst>
    </p:ext>
  </p:extLs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nShot_20230515_015159756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992" y="0"/>
            <a:ext cx="9086850" cy="6858000"/>
          </a:xfrm>
        </p:spPr>
      </p:pic>
    </p:spTree>
    <p:extLst>
      <p:ext uri="{BB962C8B-B14F-4D97-AF65-F5344CB8AC3E}">
        <p14:creationId xmlns:p14="http://schemas.microsoft.com/office/powerpoint/2010/main" val="154470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67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8174" y="381000"/>
            <a:ext cx="7388226" cy="1401762"/>
          </a:xfrm>
        </p:spPr>
        <p:txBody>
          <a:bodyPr/>
          <a:lstStyle/>
          <a:p>
            <a:r>
              <a:rPr lang="en-US" sz="3600" b="1" dirty="0">
                <a:latin typeface="+mj-lt"/>
              </a:rPr>
              <a:t>Difference types of bearing materials </a:t>
            </a:r>
            <a:r>
              <a:rPr lang="ar-EG" dirty="0">
                <a:latin typeface="+mj-lt"/>
              </a:rPr>
              <a:t/>
            </a:r>
            <a:br>
              <a:rPr lang="ar-EG" dirty="0">
                <a:latin typeface="+mj-lt"/>
              </a:rPr>
            </a:br>
            <a:endParaRPr lang="en-US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0E07A33F-CB50-6314-8846-AFC7FD049E24}"/>
              </a:ext>
            </a:extLst>
          </p:cNvPr>
          <p:cNvSpPr txBox="1">
            <a:spLocks/>
          </p:cNvSpPr>
          <p:nvPr/>
        </p:nvSpPr>
        <p:spPr bwMode="auto">
          <a:xfrm>
            <a:off x="1908174" y="975519"/>
            <a:ext cx="5864226" cy="419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2500" lnSpcReduction="10000"/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 b="0" dirty="0"/>
          </a:p>
          <a:p>
            <a:pPr marL="457200" indent="-457200">
              <a:buFont typeface="+mj-lt"/>
              <a:buAutoNum type="arabicParenR"/>
            </a:pPr>
            <a:r>
              <a:rPr lang="en-US" sz="2400" b="1" dirty="0"/>
              <a:t>Carbon Steel Bearings</a:t>
            </a:r>
            <a:endParaRPr lang="ar-EG" sz="2400" b="1" dirty="0"/>
          </a:p>
          <a:p>
            <a:pPr marL="457200" indent="-457200">
              <a:buFont typeface="+mj-lt"/>
              <a:buAutoNum type="arabicParenR"/>
            </a:pPr>
            <a:r>
              <a:rPr lang="en-US" sz="2400" b="1" dirty="0"/>
              <a:t>Chrome Steel Bearings</a:t>
            </a:r>
            <a:endParaRPr lang="ar-EG" sz="2400" b="1" dirty="0"/>
          </a:p>
          <a:p>
            <a:pPr marL="457200" indent="-457200">
              <a:buFont typeface="+mj-lt"/>
              <a:buAutoNum type="arabicParenR"/>
            </a:pPr>
            <a:r>
              <a:rPr lang="en-US" sz="2400" b="1" dirty="0"/>
              <a:t>Stainless Steel Bearings</a:t>
            </a:r>
            <a:endParaRPr lang="ar-EG" sz="2400" b="1" dirty="0"/>
          </a:p>
          <a:p>
            <a:pPr marL="457200" indent="-457200">
              <a:buFont typeface="+mj-lt"/>
              <a:buAutoNum type="arabicParenR"/>
            </a:pPr>
            <a:r>
              <a:rPr lang="en-US" sz="2400" b="1" dirty="0"/>
              <a:t>Ceramic Bearings</a:t>
            </a:r>
            <a:endParaRPr lang="ar-EG" sz="2400" b="1" dirty="0"/>
          </a:p>
          <a:p>
            <a:pPr marL="457200" indent="-457200">
              <a:buFont typeface="+mj-lt"/>
              <a:buAutoNum type="arabicParenR"/>
            </a:pPr>
            <a:r>
              <a:rPr lang="en-US" sz="2400" b="1" dirty="0"/>
              <a:t>Polymer Plastic Bearings</a:t>
            </a:r>
            <a:endParaRPr lang="ar-EG" sz="2400" b="1" dirty="0"/>
          </a:p>
          <a:p>
            <a:pPr marL="457200" indent="-457200">
              <a:buFont typeface="+mj-lt"/>
              <a:buAutoNum type="arabicParenR"/>
            </a:pPr>
            <a:r>
              <a:rPr lang="en-US" sz="2400" b="1" dirty="0"/>
              <a:t>Hybrid Bearings</a:t>
            </a:r>
          </a:p>
          <a:p>
            <a:pPr marL="0" indent="0">
              <a:buNone/>
            </a:pPr>
            <a:endParaRPr lang="en-US" sz="2400" b="0" dirty="0">
              <a:solidFill>
                <a:srgbClr val="002060"/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b="0" dirty="0">
                <a:solidFill>
                  <a:srgbClr val="002060"/>
                </a:solidFill>
              </a:rPr>
              <a:t>All of these types have many uses and multiple applications, but we will talk about </a:t>
            </a:r>
            <a:r>
              <a:rPr lang="en-US" sz="2400" b="1" dirty="0">
                <a:solidFill>
                  <a:srgbClr val="002060"/>
                </a:solidFill>
              </a:rPr>
              <a:t>Stainless Steel Bearings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914001-009F-BEF0-C475-514C0F2DB9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800" y="975519"/>
            <a:ext cx="2590800" cy="3139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346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8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Clearance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C1864A-DFA4-E44B-EBF7-AE25D3C8C90C}"/>
              </a:ext>
            </a:extLst>
          </p:cNvPr>
          <p:cNvSpPr txBox="1">
            <a:spLocks/>
          </p:cNvSpPr>
          <p:nvPr/>
        </p:nvSpPr>
        <p:spPr>
          <a:xfrm>
            <a:off x="1908175" y="1416082"/>
            <a:ext cx="6169025" cy="1555717"/>
          </a:xfrm>
          <a:prstGeom prst="rect">
            <a:avLst/>
          </a:prstGeom>
        </p:spPr>
        <p:txBody>
          <a:bodyPr anchor="t">
            <a:normAutofit fontScale="92500"/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2800" b="0" kern="100" dirty="0" smtClean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Clearance between the housing and cover</a:t>
            </a:r>
          </a:p>
          <a:p>
            <a:pPr algn="just"/>
            <a:r>
              <a:rPr lang="en-US" sz="2400" b="0" dirty="0" smtClean="0"/>
              <a:t>Clearance between bearing and shaft</a:t>
            </a:r>
            <a:endParaRPr lang="en-US" sz="4000" b="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96429B-2B2B-8D3C-9B7C-5DF243FA56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3657600"/>
            <a:ext cx="6240729" cy="2846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39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F6A769A-E0D4-F29A-D175-E97788737C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0"/>
            <a:ext cx="6705600" cy="678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703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2838382"/>
              </p:ext>
            </p:extLst>
          </p:nvPr>
        </p:nvGraphicFramePr>
        <p:xfrm>
          <a:off x="228600" y="1752598"/>
          <a:ext cx="7924800" cy="50042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839037">
                  <a:extLst>
                    <a:ext uri="{9D8B030D-6E8A-4147-A177-3AD203B41FA5}">
                      <a16:colId xmlns:a16="http://schemas.microsoft.com/office/drawing/2014/main" val="2412663829"/>
                    </a:ext>
                  </a:extLst>
                </a:gridCol>
                <a:gridCol w="3085763">
                  <a:extLst>
                    <a:ext uri="{9D8B030D-6E8A-4147-A177-3AD203B41FA5}">
                      <a16:colId xmlns:a16="http://schemas.microsoft.com/office/drawing/2014/main" val="1881787095"/>
                    </a:ext>
                  </a:extLst>
                </a:gridCol>
              </a:tblGrid>
              <a:tr h="436418"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q"/>
                      </a:pPr>
                      <a:r>
                        <a:rPr lang="en-US" dirty="0" err="1" smtClean="0">
                          <a:solidFill>
                            <a:schemeClr val="bg1"/>
                          </a:solidFill>
                        </a:rPr>
                        <a:t>Hanan</a:t>
                      </a:r>
                      <a:r>
                        <a:rPr lang="en-US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baseline="0" dirty="0" err="1" smtClean="0">
                          <a:solidFill>
                            <a:schemeClr val="bg1"/>
                          </a:solidFill>
                        </a:rPr>
                        <a:t>Khamis</a:t>
                      </a:r>
                      <a:r>
                        <a:rPr lang="en-US" baseline="0" dirty="0" smtClean="0">
                          <a:solidFill>
                            <a:schemeClr val="bg1"/>
                          </a:solidFill>
                        </a:rPr>
                        <a:t> Ali 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285750" indent="-285750" algn="ctr">
                        <a:buFont typeface="Wingdings" panose="05000000000000000000" pitchFamily="2" charset="2"/>
                        <a:buChar char="q"/>
                      </a:pPr>
                      <a:r>
                        <a:rPr lang="en-US" dirty="0" smtClean="0">
                          <a:solidFill>
                            <a:srgbClr val="FFFFFF"/>
                          </a:solidFill>
                        </a:rPr>
                        <a:t>19015617</a:t>
                      </a:r>
                      <a:endParaRPr lang="en-US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973828820"/>
                  </a:ext>
                </a:extLst>
              </a:tr>
              <a:tr h="436418"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q"/>
                      </a:pPr>
                      <a:r>
                        <a:rPr lang="en-US" dirty="0" smtClean="0">
                          <a:solidFill>
                            <a:srgbClr val="FFFFFF"/>
                          </a:solidFill>
                        </a:rPr>
                        <a:t>Mohamed Ismael Hassan</a:t>
                      </a:r>
                      <a:r>
                        <a:rPr lang="en-US" baseline="0" dirty="0" smtClean="0">
                          <a:solidFill>
                            <a:srgbClr val="FFFFFF"/>
                          </a:solidFill>
                        </a:rPr>
                        <a:t> </a:t>
                      </a:r>
                      <a:endParaRPr lang="en-US" dirty="0">
                        <a:solidFill>
                          <a:srgbClr val="FFFF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ctr">
                        <a:buFont typeface="Wingdings" panose="05000000000000000000" pitchFamily="2" charset="2"/>
                        <a:buChar char="q"/>
                      </a:pPr>
                      <a:r>
                        <a:rPr lang="en-US" dirty="0" smtClean="0">
                          <a:solidFill>
                            <a:srgbClr val="FFFFFF"/>
                          </a:solidFill>
                        </a:rPr>
                        <a:t>19017492</a:t>
                      </a:r>
                      <a:endParaRPr lang="en-US" dirty="0">
                        <a:solidFill>
                          <a:srgbClr val="FFFFFF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571089"/>
                  </a:ext>
                </a:extLst>
              </a:tr>
              <a:tr h="436418"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q"/>
                      </a:pPr>
                      <a:r>
                        <a:rPr lang="en-US" dirty="0" smtClean="0">
                          <a:solidFill>
                            <a:srgbClr val="FFFFFF"/>
                          </a:solidFill>
                        </a:rPr>
                        <a:t>Mariam Sheriff</a:t>
                      </a:r>
                      <a:r>
                        <a:rPr lang="en-US" baseline="0" dirty="0" smtClean="0">
                          <a:solidFill>
                            <a:srgbClr val="FFFFFF"/>
                          </a:solidFill>
                        </a:rPr>
                        <a:t> Mostafa </a:t>
                      </a:r>
                      <a:r>
                        <a:rPr lang="en-US" baseline="0" dirty="0" err="1" smtClean="0">
                          <a:solidFill>
                            <a:srgbClr val="FFFFFF"/>
                          </a:solidFill>
                        </a:rPr>
                        <a:t>Shahein</a:t>
                      </a:r>
                      <a:endParaRPr lang="en-US" dirty="0">
                        <a:solidFill>
                          <a:srgbClr val="FFFF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ctr">
                        <a:buFont typeface="Wingdings" panose="05000000000000000000" pitchFamily="2" charset="2"/>
                        <a:buChar char="q"/>
                      </a:pPr>
                      <a:r>
                        <a:rPr lang="en-US" dirty="0" smtClean="0">
                          <a:solidFill>
                            <a:srgbClr val="FFFFFF"/>
                          </a:solidFill>
                        </a:rPr>
                        <a:t>19016635</a:t>
                      </a:r>
                      <a:endParaRPr lang="en-US" dirty="0">
                        <a:solidFill>
                          <a:srgbClr val="FFFFFF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9733532"/>
                  </a:ext>
                </a:extLst>
              </a:tr>
              <a:tr h="436418"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q"/>
                      </a:pPr>
                      <a:r>
                        <a:rPr lang="en-US" dirty="0" err="1" smtClean="0">
                          <a:solidFill>
                            <a:srgbClr val="FFFFFF"/>
                          </a:solidFill>
                        </a:rPr>
                        <a:t>Gehad</a:t>
                      </a:r>
                      <a:r>
                        <a:rPr lang="en-US" baseline="0" dirty="0" smtClean="0">
                          <a:solidFill>
                            <a:srgbClr val="FFFFFF"/>
                          </a:solidFill>
                        </a:rPr>
                        <a:t> </a:t>
                      </a:r>
                      <a:r>
                        <a:rPr lang="en-US" baseline="0" dirty="0" err="1" smtClean="0">
                          <a:solidFill>
                            <a:srgbClr val="FFFFFF"/>
                          </a:solidFill>
                        </a:rPr>
                        <a:t>Essam</a:t>
                      </a:r>
                      <a:r>
                        <a:rPr lang="en-US" baseline="0" dirty="0" smtClean="0">
                          <a:solidFill>
                            <a:srgbClr val="FFFFFF"/>
                          </a:solidFill>
                        </a:rPr>
                        <a:t> Mahmoud </a:t>
                      </a:r>
                      <a:r>
                        <a:rPr lang="en-US" baseline="0" dirty="0" err="1" smtClean="0">
                          <a:solidFill>
                            <a:srgbClr val="FFFFFF"/>
                          </a:solidFill>
                        </a:rPr>
                        <a:t>Zayd</a:t>
                      </a:r>
                      <a:r>
                        <a:rPr lang="en-US" baseline="0" dirty="0" smtClean="0">
                          <a:solidFill>
                            <a:srgbClr val="FFFFFF"/>
                          </a:solidFill>
                        </a:rPr>
                        <a:t> (team </a:t>
                      </a:r>
                    </a:p>
                    <a:p>
                      <a:pPr marL="0" indent="0">
                        <a:buFont typeface="Wingdings" panose="05000000000000000000" pitchFamily="2" charset="2"/>
                        <a:buNone/>
                      </a:pPr>
                      <a:r>
                        <a:rPr lang="en-US" baseline="0" dirty="0" smtClean="0">
                          <a:solidFill>
                            <a:srgbClr val="FFFFFF"/>
                          </a:solidFill>
                        </a:rPr>
                        <a:t>leader - 01152865104)</a:t>
                      </a:r>
                      <a:endParaRPr lang="en-US" dirty="0">
                        <a:solidFill>
                          <a:srgbClr val="FFFFFF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ctr">
                        <a:buFont typeface="Wingdings" panose="05000000000000000000" pitchFamily="2" charset="2"/>
                        <a:buChar char="q"/>
                      </a:pPr>
                      <a:r>
                        <a:rPr lang="en-US" dirty="0" smtClean="0">
                          <a:solidFill>
                            <a:srgbClr val="FFFFFF"/>
                          </a:solidFill>
                        </a:rPr>
                        <a:t>19015553</a:t>
                      </a:r>
                      <a:endParaRPr lang="en-US" dirty="0">
                        <a:solidFill>
                          <a:srgbClr val="FFFFFF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046422"/>
                  </a:ext>
                </a:extLst>
              </a:tr>
              <a:tr h="436418"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q"/>
                      </a:pPr>
                      <a:r>
                        <a:rPr lang="en-US" dirty="0" smtClean="0">
                          <a:solidFill>
                            <a:srgbClr val="FFFFFF"/>
                          </a:solidFill>
                        </a:rPr>
                        <a:t>Omar </a:t>
                      </a:r>
                      <a:r>
                        <a:rPr lang="en-US" dirty="0" err="1" smtClean="0">
                          <a:solidFill>
                            <a:srgbClr val="FFFFFF"/>
                          </a:solidFill>
                        </a:rPr>
                        <a:t>Mohie</a:t>
                      </a:r>
                      <a:r>
                        <a:rPr lang="en-US" dirty="0" smtClean="0">
                          <a:solidFill>
                            <a:srgbClr val="FFFFFF"/>
                          </a:solidFill>
                        </a:rPr>
                        <a:t> </a:t>
                      </a:r>
                      <a:r>
                        <a:rPr lang="en-US" dirty="0" err="1" smtClean="0">
                          <a:solidFill>
                            <a:srgbClr val="FFFFFF"/>
                          </a:solidFill>
                        </a:rPr>
                        <a:t>Eldeen</a:t>
                      </a:r>
                      <a:r>
                        <a:rPr lang="en-US" dirty="0" smtClean="0">
                          <a:solidFill>
                            <a:srgbClr val="FFFFFF"/>
                          </a:solidFill>
                        </a:rPr>
                        <a:t> Ahmed</a:t>
                      </a:r>
                      <a:endParaRPr lang="en-US" dirty="0">
                        <a:solidFill>
                          <a:srgbClr val="FFFF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ctr">
                        <a:buFont typeface="Wingdings" panose="05000000000000000000" pitchFamily="2" charset="2"/>
                        <a:buChar char="q"/>
                      </a:pPr>
                      <a:r>
                        <a:rPr lang="en-US" dirty="0" smtClean="0">
                          <a:solidFill>
                            <a:srgbClr val="FFFFFF"/>
                          </a:solidFill>
                        </a:rPr>
                        <a:t>19016096</a:t>
                      </a:r>
                      <a:endParaRPr lang="en-US" dirty="0">
                        <a:solidFill>
                          <a:srgbClr val="FFFFFF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3005147"/>
                  </a:ext>
                </a:extLst>
              </a:tr>
              <a:tr h="436418"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q"/>
                      </a:pPr>
                      <a:r>
                        <a:rPr lang="en-US" dirty="0" smtClean="0">
                          <a:solidFill>
                            <a:srgbClr val="FFFFFF"/>
                          </a:solidFill>
                        </a:rPr>
                        <a:t>Abdallah</a:t>
                      </a:r>
                      <a:r>
                        <a:rPr lang="en-US" baseline="0" dirty="0" smtClean="0">
                          <a:solidFill>
                            <a:srgbClr val="FFFFFF"/>
                          </a:solidFill>
                        </a:rPr>
                        <a:t> </a:t>
                      </a:r>
                      <a:r>
                        <a:rPr lang="en-US" baseline="0" dirty="0" err="1" smtClean="0">
                          <a:solidFill>
                            <a:srgbClr val="FFFFFF"/>
                          </a:solidFill>
                        </a:rPr>
                        <a:t>Saed</a:t>
                      </a:r>
                      <a:r>
                        <a:rPr lang="en-US" baseline="0" dirty="0" smtClean="0">
                          <a:solidFill>
                            <a:srgbClr val="FFFFFF"/>
                          </a:solidFill>
                        </a:rPr>
                        <a:t> Nasr </a:t>
                      </a:r>
                      <a:r>
                        <a:rPr lang="en-US" baseline="0" dirty="0" err="1" smtClean="0">
                          <a:solidFill>
                            <a:srgbClr val="FFFFFF"/>
                          </a:solidFill>
                        </a:rPr>
                        <a:t>Mehanna</a:t>
                      </a:r>
                      <a:r>
                        <a:rPr lang="en-US" baseline="0" dirty="0" smtClean="0">
                          <a:solidFill>
                            <a:srgbClr val="FFFFFF"/>
                          </a:solidFill>
                        </a:rPr>
                        <a:t> </a:t>
                      </a:r>
                      <a:endParaRPr lang="en-US" dirty="0">
                        <a:solidFill>
                          <a:srgbClr val="FFFF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ctr">
                        <a:buFont typeface="Wingdings" panose="05000000000000000000" pitchFamily="2" charset="2"/>
                        <a:buChar char="q"/>
                      </a:pPr>
                      <a:r>
                        <a:rPr lang="en-US" dirty="0" smtClean="0">
                          <a:solidFill>
                            <a:srgbClr val="FFFFFF"/>
                          </a:solidFill>
                        </a:rPr>
                        <a:t>19015950</a:t>
                      </a:r>
                      <a:endParaRPr lang="en-US" dirty="0">
                        <a:solidFill>
                          <a:srgbClr val="FFFFFF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0615803"/>
                  </a:ext>
                </a:extLst>
              </a:tr>
              <a:tr h="436418"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q"/>
                      </a:pPr>
                      <a:r>
                        <a:rPr lang="en-US" dirty="0" smtClean="0">
                          <a:solidFill>
                            <a:srgbClr val="FFFFFF"/>
                          </a:solidFill>
                        </a:rPr>
                        <a:t>Omar Mohamed </a:t>
                      </a:r>
                      <a:r>
                        <a:rPr lang="en-US" dirty="0" err="1" smtClean="0">
                          <a:solidFill>
                            <a:srgbClr val="FFFFFF"/>
                          </a:solidFill>
                        </a:rPr>
                        <a:t>Atia</a:t>
                      </a:r>
                      <a:r>
                        <a:rPr lang="en-US" baseline="0" dirty="0" smtClean="0">
                          <a:solidFill>
                            <a:srgbClr val="FFFFFF"/>
                          </a:solidFill>
                        </a:rPr>
                        <a:t> Mohamed </a:t>
                      </a:r>
                      <a:endParaRPr lang="en-US" dirty="0">
                        <a:solidFill>
                          <a:srgbClr val="FFFF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ctr">
                        <a:buFont typeface="Wingdings" panose="05000000000000000000" pitchFamily="2" charset="2"/>
                        <a:buChar char="q"/>
                      </a:pPr>
                      <a:r>
                        <a:rPr lang="en-US" dirty="0" smtClean="0">
                          <a:solidFill>
                            <a:srgbClr val="FFFFFF"/>
                          </a:solidFill>
                        </a:rPr>
                        <a:t>19016094</a:t>
                      </a:r>
                      <a:endParaRPr lang="en-US" dirty="0">
                        <a:solidFill>
                          <a:srgbClr val="FFFFFF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0906280"/>
                  </a:ext>
                </a:extLst>
              </a:tr>
              <a:tr h="436418"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q"/>
                      </a:pPr>
                      <a:r>
                        <a:rPr lang="en-US" dirty="0" smtClean="0">
                          <a:solidFill>
                            <a:srgbClr val="FFFFFF"/>
                          </a:solidFill>
                        </a:rPr>
                        <a:t>Omar Gamal</a:t>
                      </a:r>
                      <a:r>
                        <a:rPr lang="en-US" baseline="0" dirty="0" smtClean="0">
                          <a:solidFill>
                            <a:srgbClr val="FFFFFF"/>
                          </a:solidFill>
                        </a:rPr>
                        <a:t> </a:t>
                      </a:r>
                      <a:r>
                        <a:rPr lang="en-US" baseline="0" dirty="0" err="1" smtClean="0">
                          <a:solidFill>
                            <a:srgbClr val="FFFFFF"/>
                          </a:solidFill>
                        </a:rPr>
                        <a:t>Abd</a:t>
                      </a:r>
                      <a:r>
                        <a:rPr lang="en-US" baseline="0" dirty="0" smtClean="0">
                          <a:solidFill>
                            <a:srgbClr val="FFFFFF"/>
                          </a:solidFill>
                        </a:rPr>
                        <a:t> </a:t>
                      </a:r>
                      <a:r>
                        <a:rPr lang="en-US" baseline="0" dirty="0" err="1" smtClean="0">
                          <a:solidFill>
                            <a:srgbClr val="FFFFFF"/>
                          </a:solidFill>
                        </a:rPr>
                        <a:t>Elhamed</a:t>
                      </a:r>
                      <a:endParaRPr lang="en-US" dirty="0">
                        <a:solidFill>
                          <a:srgbClr val="FFFF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ctr">
                        <a:buFont typeface="Wingdings" panose="05000000000000000000" pitchFamily="2" charset="2"/>
                        <a:buChar char="q"/>
                      </a:pPr>
                      <a:r>
                        <a:rPr lang="en-US" dirty="0" smtClean="0">
                          <a:solidFill>
                            <a:srgbClr val="FFFFFF"/>
                          </a:solidFill>
                        </a:rPr>
                        <a:t>19016061</a:t>
                      </a:r>
                      <a:endParaRPr lang="en-US" dirty="0">
                        <a:solidFill>
                          <a:srgbClr val="FFFFFF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1345157"/>
                  </a:ext>
                </a:extLst>
              </a:tr>
              <a:tr h="436418"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q"/>
                      </a:pPr>
                      <a:r>
                        <a:rPr lang="en-US" dirty="0" err="1" smtClean="0">
                          <a:solidFill>
                            <a:srgbClr val="FFFFFF"/>
                          </a:solidFill>
                        </a:rPr>
                        <a:t>Nourhan</a:t>
                      </a:r>
                      <a:r>
                        <a:rPr lang="en-US" baseline="0" dirty="0" smtClean="0">
                          <a:solidFill>
                            <a:srgbClr val="FFFFFF"/>
                          </a:solidFill>
                        </a:rPr>
                        <a:t> Khaled </a:t>
                      </a:r>
                      <a:r>
                        <a:rPr lang="en-US" baseline="0" dirty="0" err="1" smtClean="0">
                          <a:solidFill>
                            <a:srgbClr val="FFFFFF"/>
                          </a:solidFill>
                        </a:rPr>
                        <a:t>Saad</a:t>
                      </a:r>
                      <a:r>
                        <a:rPr lang="en-US" baseline="0" dirty="0" smtClean="0">
                          <a:solidFill>
                            <a:srgbClr val="FFFFFF"/>
                          </a:solidFill>
                        </a:rPr>
                        <a:t> Mohamed </a:t>
                      </a:r>
                      <a:endParaRPr lang="en-US" dirty="0">
                        <a:solidFill>
                          <a:srgbClr val="FFFF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ctr">
                        <a:buFont typeface="Wingdings" panose="05000000000000000000" pitchFamily="2" charset="2"/>
                        <a:buChar char="q"/>
                      </a:pPr>
                      <a:r>
                        <a:rPr lang="en-US" dirty="0" smtClean="0">
                          <a:solidFill>
                            <a:srgbClr val="FFFFFF"/>
                          </a:solidFill>
                        </a:rPr>
                        <a:t>19016815</a:t>
                      </a:r>
                      <a:endParaRPr lang="en-US" dirty="0">
                        <a:solidFill>
                          <a:srgbClr val="FFFFFF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9640204"/>
                  </a:ext>
                </a:extLst>
              </a:tr>
              <a:tr h="436418"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q"/>
                      </a:pPr>
                      <a:r>
                        <a:rPr lang="en-US" dirty="0" smtClean="0">
                          <a:solidFill>
                            <a:srgbClr val="FFFFFF"/>
                          </a:solidFill>
                        </a:rPr>
                        <a:t>Ahmed </a:t>
                      </a:r>
                      <a:r>
                        <a:rPr lang="en-US" dirty="0" err="1" smtClean="0">
                          <a:solidFill>
                            <a:srgbClr val="FFFFFF"/>
                          </a:solidFill>
                        </a:rPr>
                        <a:t>Eid</a:t>
                      </a:r>
                      <a:r>
                        <a:rPr lang="en-US" baseline="0" dirty="0" smtClean="0">
                          <a:solidFill>
                            <a:srgbClr val="FFFFFF"/>
                          </a:solidFill>
                        </a:rPr>
                        <a:t> </a:t>
                      </a:r>
                      <a:r>
                        <a:rPr lang="en-US" baseline="0" dirty="0" err="1" smtClean="0">
                          <a:solidFill>
                            <a:srgbClr val="FFFFFF"/>
                          </a:solidFill>
                        </a:rPr>
                        <a:t>Abd</a:t>
                      </a:r>
                      <a:r>
                        <a:rPr lang="en-US" baseline="0" dirty="0" smtClean="0">
                          <a:solidFill>
                            <a:srgbClr val="FFFFFF"/>
                          </a:solidFill>
                        </a:rPr>
                        <a:t> </a:t>
                      </a:r>
                      <a:r>
                        <a:rPr lang="en-US" baseline="0" dirty="0" err="1" smtClean="0">
                          <a:solidFill>
                            <a:srgbClr val="FFFFFF"/>
                          </a:solidFill>
                        </a:rPr>
                        <a:t>Elhafez</a:t>
                      </a:r>
                      <a:r>
                        <a:rPr lang="en-US" baseline="0" dirty="0" smtClean="0">
                          <a:solidFill>
                            <a:srgbClr val="FFFFFF"/>
                          </a:solidFill>
                        </a:rPr>
                        <a:t> </a:t>
                      </a:r>
                      <a:endParaRPr lang="en-US" dirty="0">
                        <a:solidFill>
                          <a:srgbClr val="FFFF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ctr">
                        <a:buFont typeface="Wingdings" panose="05000000000000000000" pitchFamily="2" charset="2"/>
                        <a:buChar char="q"/>
                      </a:pPr>
                      <a:r>
                        <a:rPr lang="en-US" dirty="0" smtClean="0">
                          <a:solidFill>
                            <a:srgbClr val="FFFFFF"/>
                          </a:solidFill>
                        </a:rPr>
                        <a:t>19015298</a:t>
                      </a:r>
                      <a:endParaRPr lang="en-US" dirty="0">
                        <a:solidFill>
                          <a:srgbClr val="FFFFFF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0756232"/>
                  </a:ext>
                </a:extLst>
              </a:tr>
              <a:tr h="436418"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q"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q"/>
                      </a:pP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3158107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8302696"/>
              </p:ext>
            </p:extLst>
          </p:nvPr>
        </p:nvGraphicFramePr>
        <p:xfrm>
          <a:off x="7696200" y="1752598"/>
          <a:ext cx="1143000" cy="4419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2265231413"/>
                    </a:ext>
                  </a:extLst>
                </a:gridCol>
              </a:tblGrid>
              <a:tr h="44196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15</a:t>
                      </a:r>
                      <a:endParaRPr 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5921765"/>
                  </a:ext>
                </a:extLst>
              </a:tr>
              <a:tr h="44196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FFFF"/>
                          </a:solidFill>
                        </a:rPr>
                        <a:t>17</a:t>
                      </a:r>
                      <a:endParaRPr lang="en-US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8806713"/>
                  </a:ext>
                </a:extLst>
              </a:tr>
              <a:tr h="44196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FFFF"/>
                          </a:solidFill>
                        </a:rPr>
                        <a:t>23</a:t>
                      </a:r>
                      <a:endParaRPr lang="en-US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7315173"/>
                  </a:ext>
                </a:extLst>
              </a:tr>
              <a:tr h="44196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FFFF"/>
                          </a:solidFill>
                        </a:rPr>
                        <a:t>17</a:t>
                      </a:r>
                      <a:endParaRPr lang="en-US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44644227"/>
                  </a:ext>
                </a:extLst>
              </a:tr>
              <a:tr h="44196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FFFF"/>
                          </a:solidFill>
                        </a:rPr>
                        <a:t>16</a:t>
                      </a:r>
                      <a:endParaRPr lang="en-US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8335598"/>
                  </a:ext>
                </a:extLst>
              </a:tr>
              <a:tr h="44196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FFFF"/>
                          </a:solidFill>
                        </a:rPr>
                        <a:t>21</a:t>
                      </a:r>
                      <a:endParaRPr lang="en-US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5491117"/>
                  </a:ext>
                </a:extLst>
              </a:tr>
              <a:tr h="44196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FFFF"/>
                          </a:solidFill>
                        </a:rPr>
                        <a:t>13</a:t>
                      </a:r>
                      <a:endParaRPr lang="en-US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8684845"/>
                  </a:ext>
                </a:extLst>
              </a:tr>
              <a:tr h="44196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FFFF"/>
                          </a:solidFill>
                        </a:rPr>
                        <a:t>21</a:t>
                      </a:r>
                      <a:endParaRPr lang="en-US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767008"/>
                  </a:ext>
                </a:extLst>
              </a:tr>
              <a:tr h="44196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FFFF"/>
                          </a:solidFill>
                        </a:rPr>
                        <a:t>14</a:t>
                      </a:r>
                      <a:endParaRPr lang="en-US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4288116"/>
                  </a:ext>
                </a:extLst>
              </a:tr>
              <a:tr h="44196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FFFF"/>
                          </a:solidFill>
                        </a:rPr>
                        <a:t>15</a:t>
                      </a:r>
                      <a:endParaRPr lang="en-US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88989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8364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4D3F430-52CD-1699-E0CB-8ABD3A5E87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0"/>
            <a:ext cx="6477000" cy="6899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530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Types of shafts</a:t>
            </a:r>
            <a:br>
              <a:rPr lang="en-US" b="1" dirty="0"/>
            </a:b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1CCFBA-FB8F-92C2-6B66-814D6D9BFBA4}"/>
              </a:ext>
            </a:extLst>
          </p:cNvPr>
          <p:cNvSpPr txBox="1"/>
          <p:nvPr/>
        </p:nvSpPr>
        <p:spPr>
          <a:xfrm>
            <a:off x="6211174" y="1361598"/>
            <a:ext cx="297802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2.Spindle shaft</a:t>
            </a:r>
          </a:p>
          <a:p>
            <a:r>
              <a:rPr lang="en-US" sz="1800" kern="100" dirty="0">
                <a:solidFill>
                  <a:srgbClr val="070C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Spindle shaft is a rotating shaft, they are usually shorter than other types and used in machines such as lathe machines.</a:t>
            </a:r>
          </a:p>
          <a:p>
            <a:pPr algn="ctr"/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35BC3B-5B90-9813-B3BB-6B346ADB51C7}"/>
              </a:ext>
            </a:extLst>
          </p:cNvPr>
          <p:cNvSpPr txBox="1"/>
          <p:nvPr/>
        </p:nvSpPr>
        <p:spPr>
          <a:xfrm>
            <a:off x="1789923" y="1352882"/>
            <a:ext cx="427653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1.Transmission </a:t>
            </a:r>
            <a:r>
              <a:rPr lang="en-US" dirty="0" smtClean="0">
                <a:solidFill>
                  <a:srgbClr val="C00000"/>
                </a:solidFill>
              </a:rPr>
              <a:t>shaft</a:t>
            </a:r>
            <a:endParaRPr lang="en-US" dirty="0">
              <a:solidFill>
                <a:srgbClr val="C00000"/>
              </a:solidFill>
            </a:endParaRPr>
          </a:p>
          <a:p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This type is used to transmit the power between the power source and the machine, power transmission parts such as pulleys and gears are mounted to this type of shafts.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ctr"/>
            <a:endParaRPr lang="en-US" dirty="0">
              <a:solidFill>
                <a:schemeClr val="accent1"/>
              </a:solidFill>
            </a:endParaRPr>
          </a:p>
          <a:p>
            <a:pPr algn="ctr"/>
            <a:endParaRPr lang="en-US" dirty="0">
              <a:solidFill>
                <a:schemeClr val="accent1"/>
              </a:solidFill>
            </a:endParaRPr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4B8FBA8-4211-73ED-5F34-A92BB9889CC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3755" y="2839718"/>
            <a:ext cx="1695061" cy="9417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06B6168-30E7-5EE6-BD24-FAF17CE528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2615" y="2964777"/>
            <a:ext cx="1283057" cy="128305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3802029-E89B-BCB4-711F-287F0413E993}"/>
              </a:ext>
            </a:extLst>
          </p:cNvPr>
          <p:cNvSpPr txBox="1"/>
          <p:nvPr/>
        </p:nvSpPr>
        <p:spPr>
          <a:xfrm>
            <a:off x="1789922" y="4038601"/>
            <a:ext cx="430607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3.Axle shaft</a:t>
            </a:r>
          </a:p>
          <a:p>
            <a:r>
              <a:rPr lang="en-US" sz="18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This used to support rotating elements such as these types used in vehicles to support wheels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21B9289-F752-700D-FD8A-62B2DF7841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6196" y="5310873"/>
            <a:ext cx="1748383" cy="113425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79A529C-0297-CD89-9A6C-BA721C194E1F}"/>
              </a:ext>
            </a:extLst>
          </p:cNvPr>
          <p:cNvSpPr txBox="1"/>
          <p:nvPr/>
        </p:nvSpPr>
        <p:spPr>
          <a:xfrm>
            <a:off x="6394579" y="4094994"/>
            <a:ext cx="236842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4.Machine shaft</a:t>
            </a:r>
          </a:p>
          <a:p>
            <a:r>
              <a:rPr lang="en-US" sz="18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This type is generally a part of the assembly of the machine such as crankshafts.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122C40F-5E34-C01C-26ED-04B2EDBC06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6977" y="5638800"/>
            <a:ext cx="1748383" cy="1035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28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/>
      <p:bldP spid="10" grpId="0"/>
      <p:bldP spid="1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Types of housings</a:t>
            </a:r>
            <a:br>
              <a:rPr lang="en-US" b="1" dirty="0"/>
            </a:b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35A98E-4797-9801-F842-DE67DE51872E}"/>
              </a:ext>
            </a:extLst>
          </p:cNvPr>
          <p:cNvSpPr txBox="1"/>
          <p:nvPr/>
        </p:nvSpPr>
        <p:spPr>
          <a:xfrm>
            <a:off x="1858754" y="1232972"/>
            <a:ext cx="4282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1.Pillow block housing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DA0BE2-4EAD-157C-7BB5-17761584A3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7243" y="1971278"/>
            <a:ext cx="2007516" cy="163771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4966E3D-5357-3684-758C-0E85E88EE333}"/>
              </a:ext>
            </a:extLst>
          </p:cNvPr>
          <p:cNvSpPr txBox="1"/>
          <p:nvPr/>
        </p:nvSpPr>
        <p:spPr>
          <a:xfrm>
            <a:off x="6251510" y="1263930"/>
            <a:ext cx="2393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2.Flanged housing</a:t>
            </a:r>
          </a:p>
          <a:p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FD1E9C6-6553-B746-981E-118B331B40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4876800"/>
            <a:ext cx="2465179" cy="133436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9392441-42A9-BA24-2A1C-0AFA23D288F7}"/>
              </a:ext>
            </a:extLst>
          </p:cNvPr>
          <p:cNvSpPr txBox="1"/>
          <p:nvPr/>
        </p:nvSpPr>
        <p:spPr>
          <a:xfrm>
            <a:off x="1878628" y="3885988"/>
            <a:ext cx="3359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3.Take up bearing housing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C8EDA5E-ADE8-A343-4815-09948E98D49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48"/>
          <a:stretch/>
        </p:blipFill>
        <p:spPr>
          <a:xfrm>
            <a:off x="6858000" y="1910261"/>
            <a:ext cx="1521501" cy="185182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6627097-C335-1854-3EE3-28F59A173E04}"/>
              </a:ext>
            </a:extLst>
          </p:cNvPr>
          <p:cNvSpPr txBox="1"/>
          <p:nvPr/>
        </p:nvSpPr>
        <p:spPr>
          <a:xfrm>
            <a:off x="6251510" y="3885988"/>
            <a:ext cx="36855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4.Cartridge housing</a:t>
            </a:r>
          </a:p>
          <a:p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6174370-3294-B3AC-CF19-12462CC20E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8603" y="4532319"/>
            <a:ext cx="1745131" cy="1630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680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6" grpId="0"/>
      <p:bldP spid="8" grpId="0"/>
      <p:bldP spid="1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Mounting</a:t>
            </a:r>
            <a:r>
              <a:rPr lang="en-US" b="1" dirty="0"/>
              <a:t/>
            </a:r>
            <a:br>
              <a:rPr lang="en-US" b="1" dirty="0"/>
            </a:b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E16FFF-0CD5-9972-FF7E-7BBBB3A66BB9}"/>
              </a:ext>
            </a:extLst>
          </p:cNvPr>
          <p:cNvSpPr txBox="1"/>
          <p:nvPr/>
        </p:nvSpPr>
        <p:spPr>
          <a:xfrm>
            <a:off x="1880897" y="1613462"/>
            <a:ext cx="5257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1.Press fit</a:t>
            </a:r>
          </a:p>
          <a:p>
            <a:endParaRPr lang="en-US" dirty="0">
              <a:solidFill>
                <a:schemeClr val="accent1"/>
              </a:solidFill>
            </a:endParaRPr>
          </a:p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077E40-EDB7-20CD-6134-88DD0AABDD13}"/>
              </a:ext>
            </a:extLst>
          </p:cNvPr>
          <p:cNvSpPr txBox="1"/>
          <p:nvPr/>
        </p:nvSpPr>
        <p:spPr>
          <a:xfrm>
            <a:off x="5715000" y="1694637"/>
            <a:ext cx="54195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2.Thermal fit</a:t>
            </a:r>
          </a:p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879287-2292-120B-4645-A9BBB42D0901}"/>
              </a:ext>
            </a:extLst>
          </p:cNvPr>
          <p:cNvSpPr txBox="1"/>
          <p:nvPr/>
        </p:nvSpPr>
        <p:spPr>
          <a:xfrm>
            <a:off x="3810000" y="3964815"/>
            <a:ext cx="40121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3.Locking devices</a:t>
            </a:r>
          </a:p>
          <a:p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CAF3501-BCF6-6CCD-07C9-BC852AC02A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6237" y="2075127"/>
            <a:ext cx="1508891" cy="160033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9D1B37D-AF78-35EA-0073-593B0F95DB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5767" y="4611146"/>
            <a:ext cx="2020542" cy="20205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F5454EA-EAB5-C6E6-E49C-A4C43D53A4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3529" y="2236567"/>
            <a:ext cx="2400508" cy="119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23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5" grpId="0"/>
      <p:bldP spid="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Lubrication </a:t>
            </a:r>
            <a:endParaRPr lang="en-US" alt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F91C1D8-1CF9-47EC-B959-4FE0FCBEEB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8175" y="1371600"/>
            <a:ext cx="6778625" cy="4754563"/>
          </a:xfrm>
        </p:spPr>
        <p:txBody>
          <a:bodyPr/>
          <a:lstStyle/>
          <a:p>
            <a:pPr marL="0" indent="0">
              <a:buNone/>
            </a:pPr>
            <a:r>
              <a:rPr lang="en-US" sz="2200" b="1" dirty="0">
                <a:solidFill>
                  <a:srgbClr val="FF0000"/>
                </a:solidFill>
              </a:rPr>
              <a:t>lubrication</a:t>
            </a:r>
            <a:r>
              <a:rPr lang="en-US" sz="2200" dirty="0"/>
              <a:t> </a:t>
            </a:r>
            <a:r>
              <a:rPr lang="en-US" sz="2200" b="0" i="0" dirty="0">
                <a:solidFill>
                  <a:srgbClr val="000000"/>
                </a:solidFill>
                <a:effectLst/>
                <a:ea typeface="MS PGothic" panose="020B0600070205080204" pitchFamily="34" charset="-128"/>
              </a:rPr>
              <a:t>is one of the most important factors determining bearing performance. The suitability of the lubricant and lubrication method have a dominant influence on bearing life.</a:t>
            </a:r>
          </a:p>
          <a:p>
            <a:pPr marL="0" indent="0" algn="l">
              <a:buNone/>
            </a:pPr>
            <a:r>
              <a:rPr lang="en-US" sz="2200" b="0" i="0" dirty="0">
                <a:solidFill>
                  <a:srgbClr val="000000"/>
                </a:solidFill>
                <a:effectLst/>
              </a:rPr>
              <a:t>Functions of lubrication :</a:t>
            </a:r>
          </a:p>
          <a:p>
            <a:r>
              <a:rPr lang="en-US" sz="2200" b="0" i="0" dirty="0">
                <a:solidFill>
                  <a:srgbClr val="000000"/>
                </a:solidFill>
                <a:effectLst/>
              </a:rPr>
              <a:t>To lubricate each part of the bearing, and to reduce friction and wear</a:t>
            </a:r>
          </a:p>
          <a:p>
            <a:r>
              <a:rPr lang="en-US" sz="2200" b="0" i="0" dirty="0">
                <a:solidFill>
                  <a:srgbClr val="000000"/>
                </a:solidFill>
                <a:effectLst/>
              </a:rPr>
              <a:t>To carry away heat generated inside bearing due to friction and other causes</a:t>
            </a:r>
          </a:p>
          <a:p>
            <a:r>
              <a:rPr lang="en-US" sz="2200" b="0" i="0" dirty="0">
                <a:solidFill>
                  <a:srgbClr val="000000"/>
                </a:solidFill>
                <a:effectLst/>
              </a:rPr>
              <a:t>To cover rolling contact surface with the proper oil film in order to prolong bearing fatigue life</a:t>
            </a:r>
          </a:p>
          <a:p>
            <a:r>
              <a:rPr lang="en-US" sz="2200" b="0" i="0" dirty="0">
                <a:solidFill>
                  <a:srgbClr val="000000"/>
                </a:solidFill>
                <a:effectLst/>
              </a:rPr>
              <a:t>To prevent corrosion and contamination by dirt</a:t>
            </a:r>
          </a:p>
          <a:p>
            <a:pPr marL="0" indent="0">
              <a:buNone/>
            </a:pPr>
            <a:endParaRPr lang="en-US" sz="2000" dirty="0">
              <a:ea typeface="MS PGothic" panose="020B0600070205080204" pitchFamily="34" charset="-128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955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55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558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955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5586" grpId="0"/>
      <p:bldP spid="6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3E47FAE-6AE5-473B-B09B-C22E3F38F5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8175" y="1600200"/>
            <a:ext cx="6778625" cy="4953000"/>
          </a:xfrm>
        </p:spPr>
        <p:txBody>
          <a:bodyPr/>
          <a:lstStyle/>
          <a:p>
            <a:pPr marL="0" indent="0">
              <a:buNone/>
            </a:pPr>
            <a:r>
              <a:rPr lang="en-US" sz="2400" b="0" i="0" dirty="0">
                <a:solidFill>
                  <a:srgbClr val="000000"/>
                </a:solidFill>
                <a:effectLst/>
                <a:latin typeface="Hiragino Kaku Gothic ProN"/>
              </a:rPr>
              <a:t>Bearing lubrication is classified broadly into two categories:</a:t>
            </a:r>
          </a:p>
          <a:p>
            <a:r>
              <a:rPr lang="en-US" sz="2400" b="0" i="0" dirty="0">
                <a:solidFill>
                  <a:srgbClr val="000000"/>
                </a:solidFill>
                <a:effectLst/>
                <a:latin typeface="Hiragino Kaku Gothic ProN"/>
              </a:rPr>
              <a:t> grease lubrication </a:t>
            </a:r>
          </a:p>
          <a:p>
            <a:r>
              <a:rPr lang="en-US" sz="2400" b="0" i="0" dirty="0">
                <a:solidFill>
                  <a:srgbClr val="000000"/>
                </a:solidFill>
                <a:effectLst/>
                <a:latin typeface="Hiragino Kaku Gothic ProN"/>
              </a:rPr>
              <a:t>oil </a:t>
            </a:r>
            <a:r>
              <a:rPr lang="en-US" sz="2400" b="0" i="0" dirty="0" smtClean="0">
                <a:solidFill>
                  <a:srgbClr val="000000"/>
                </a:solidFill>
                <a:effectLst/>
                <a:latin typeface="Hiragino Kaku Gothic ProN"/>
              </a:rPr>
              <a:t>lubrication</a:t>
            </a:r>
          </a:p>
          <a:p>
            <a:pPr marL="0" indent="0">
              <a:buNone/>
            </a:pPr>
            <a:endParaRPr lang="en-US" sz="2400" b="0" i="0" dirty="0">
              <a:solidFill>
                <a:srgbClr val="000000"/>
              </a:solidFill>
              <a:effectLst/>
              <a:latin typeface="Hiragino Kaku Gothic ProN"/>
            </a:endParaRPr>
          </a:p>
          <a:p>
            <a:pPr marL="0" indent="0">
              <a:buNone/>
            </a:pPr>
            <a:r>
              <a:rPr lang="en-US" sz="2400" b="1" dirty="0">
                <a:solidFill>
                  <a:srgbClr val="000000"/>
                </a:solidFill>
                <a:latin typeface="Hiragino Kaku Gothic ProN"/>
              </a:rPr>
              <a:t>Grease lubrication </a:t>
            </a:r>
          </a:p>
          <a:p>
            <a:r>
              <a:rPr lang="en-US" sz="2400" b="1" i="0" dirty="0">
                <a:solidFill>
                  <a:srgbClr val="000000"/>
                </a:solidFill>
                <a:effectLst/>
                <a:latin typeface="Hiragino Kaku Gothic ProN"/>
              </a:rPr>
              <a:t> </a:t>
            </a:r>
            <a:r>
              <a:rPr lang="en-US" sz="2400" i="0" dirty="0">
                <a:solidFill>
                  <a:srgbClr val="000000"/>
                </a:solidFill>
                <a:effectLst/>
                <a:latin typeface="Hiragino Kaku Gothic ProN"/>
              </a:rPr>
              <a:t>Amount of grease</a:t>
            </a:r>
          </a:p>
          <a:p>
            <a:r>
              <a:rPr lang="en-US" sz="2400" i="0" dirty="0">
                <a:solidFill>
                  <a:srgbClr val="000000"/>
                </a:solidFill>
                <a:effectLst/>
                <a:latin typeface="Hiragino Kaku Gothic ProN"/>
              </a:rPr>
              <a:t>Replenishment/replacement of grease</a:t>
            </a:r>
          </a:p>
          <a:p>
            <a:r>
              <a:rPr lang="en-US" sz="2400" i="0" dirty="0">
                <a:solidFill>
                  <a:srgbClr val="000000"/>
                </a:solidFill>
                <a:effectLst/>
                <a:latin typeface="Hiragino Kaku Gothic ProN"/>
              </a:rPr>
              <a:t>Grease feeding interval</a:t>
            </a:r>
          </a:p>
          <a:p>
            <a:r>
              <a:rPr lang="en-US" sz="2400" i="0" dirty="0">
                <a:solidFill>
                  <a:srgbClr val="000000"/>
                </a:solidFill>
                <a:effectLst/>
                <a:latin typeface="Hiragino Kaku Gothic ProN"/>
              </a:rPr>
              <a:t>Grease life in shielded/sealed ball bearing</a:t>
            </a:r>
          </a:p>
          <a:p>
            <a:endParaRPr lang="en-US" sz="2400" i="0" dirty="0">
              <a:solidFill>
                <a:srgbClr val="000000"/>
              </a:solidFill>
              <a:effectLst/>
              <a:latin typeface="Hiragino Kaku Gothic ProN"/>
            </a:endParaRPr>
          </a:p>
          <a:p>
            <a:pPr marL="0" indent="0">
              <a:buNone/>
            </a:pPr>
            <a:endParaRPr lang="en-US" sz="24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804FD0-D809-4B26-826B-FF95FA46AC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0" y="2514600"/>
            <a:ext cx="3352800" cy="2016099"/>
          </a:xfrm>
          <a:prstGeom prst="rect">
            <a:avLst/>
          </a:prstGeom>
        </p:spPr>
      </p:pic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2060575" y="427038"/>
            <a:ext cx="6707188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r>
              <a:rPr lang="en-US" altLang="en-US" b="0" dirty="0" smtClean="0"/>
              <a:t>Lubrication </a:t>
            </a:r>
            <a:endParaRPr lang="en-US" altLang="en-US" b="0" dirty="0"/>
          </a:p>
        </p:txBody>
      </p:sp>
    </p:spTree>
    <p:extLst>
      <p:ext uri="{BB962C8B-B14F-4D97-AF65-F5344CB8AC3E}">
        <p14:creationId xmlns:p14="http://schemas.microsoft.com/office/powerpoint/2010/main" val="476195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D83CDB5-DECA-4D76-AEDE-E2FBB4D0A46C}"/>
              </a:ext>
            </a:extLst>
          </p:cNvPr>
          <p:cNvSpPr txBox="1">
            <a:spLocks/>
          </p:cNvSpPr>
          <p:nvPr/>
        </p:nvSpPr>
        <p:spPr bwMode="auto">
          <a:xfrm>
            <a:off x="2053012" y="1295400"/>
            <a:ext cx="7115870" cy="4808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endParaRPr lang="en-US" b="0" dirty="0" smtClean="0"/>
          </a:p>
          <a:p>
            <a:pPr marL="0" indent="0">
              <a:buFontTx/>
              <a:buNone/>
            </a:pPr>
            <a:endParaRPr lang="en-US" b="0" dirty="0" smtClean="0"/>
          </a:p>
          <a:p>
            <a:pPr marL="0" indent="0">
              <a:buFontTx/>
              <a:buNone/>
            </a:pPr>
            <a:endParaRPr lang="en-US" b="0" dirty="0" smtClean="0"/>
          </a:p>
          <a:p>
            <a:pPr marL="0" indent="0">
              <a:buFontTx/>
              <a:buNone/>
            </a:pPr>
            <a:endParaRPr lang="en-US" b="0" dirty="0" smtClean="0"/>
          </a:p>
          <a:p>
            <a:pPr marL="0" indent="0">
              <a:buFontTx/>
              <a:buNone/>
            </a:pPr>
            <a:endParaRPr lang="en-US" b="0" dirty="0" smtClean="0"/>
          </a:p>
          <a:p>
            <a:pPr marL="0" indent="0">
              <a:buFontTx/>
              <a:buNone/>
            </a:pPr>
            <a:endParaRPr lang="en-US" b="0" dirty="0" smtClean="0"/>
          </a:p>
          <a:p>
            <a:pPr marL="0" indent="0">
              <a:buFontTx/>
              <a:buNone/>
            </a:pPr>
            <a:endParaRPr lang="en-US" b="0" dirty="0" smtClean="0"/>
          </a:p>
          <a:p>
            <a:pPr marL="0" indent="0">
              <a:buFontTx/>
              <a:buNone/>
            </a:pPr>
            <a:r>
              <a:rPr lang="en-US" sz="2200" b="0" dirty="0" smtClean="0"/>
              <a:t>A:radial ball bearing</a:t>
            </a:r>
          </a:p>
          <a:p>
            <a:pPr marL="0" indent="0">
              <a:buFontTx/>
              <a:buNone/>
            </a:pPr>
            <a:r>
              <a:rPr lang="en-US" sz="2200" b="0" dirty="0" smtClean="0"/>
              <a:t>B:cylindrical roller bearing            C:tapered roller bearing, spherical roller bearing</a:t>
            </a:r>
            <a:endParaRPr lang="en-US" sz="2200" b="0" dirty="0"/>
          </a:p>
        </p:txBody>
      </p:sp>
      <p:pic>
        <p:nvPicPr>
          <p:cNvPr id="5" name="Picture 4" descr="A picture containing text, diagram, line, parallel&#10;&#10;Description automatically generated">
            <a:extLst>
              <a:ext uri="{FF2B5EF4-FFF2-40B4-BE49-F238E27FC236}">
                <a16:creationId xmlns:a16="http://schemas.microsoft.com/office/drawing/2014/main" id="{3A753606-04C0-4C7B-84CA-58D8C739CF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8610" y="1752600"/>
            <a:ext cx="5366318" cy="3189027"/>
          </a:xfrm>
          <a:prstGeom prst="rect">
            <a:avLst/>
          </a:prstGeom>
        </p:spPr>
      </p:pic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2060575" y="427038"/>
            <a:ext cx="6707188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r>
              <a:rPr lang="en-US" altLang="en-US" b="0" dirty="0" smtClean="0"/>
              <a:t>Lubrication </a:t>
            </a:r>
            <a:endParaRPr lang="en-US" altLang="en-US" b="0" dirty="0"/>
          </a:p>
        </p:txBody>
      </p:sp>
    </p:spTree>
    <p:extLst>
      <p:ext uri="{BB962C8B-B14F-4D97-AF65-F5344CB8AC3E}">
        <p14:creationId xmlns:p14="http://schemas.microsoft.com/office/powerpoint/2010/main" val="4100610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>Oil lubrication</a:t>
            </a:r>
            <a:r>
              <a:rPr lang="en-US" b="1" dirty="0"/>
              <a:t/>
            </a:r>
            <a:br>
              <a:rPr lang="en-US" b="1" dirty="0"/>
            </a:b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0AC360D-9AB7-4CCB-872A-DBCD7D90F285}"/>
              </a:ext>
            </a:extLst>
          </p:cNvPr>
          <p:cNvSpPr txBox="1">
            <a:spLocks/>
          </p:cNvSpPr>
          <p:nvPr/>
        </p:nvSpPr>
        <p:spPr bwMode="auto">
          <a:xfrm>
            <a:off x="1908175" y="1590403"/>
            <a:ext cx="6778625" cy="6092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dirty="0" smtClean="0">
                <a:solidFill>
                  <a:srgbClr val="000000"/>
                </a:solidFill>
                <a:latin typeface="Hiragino Kaku Gothic ProN"/>
              </a:rPr>
              <a:t>Oil bath                                        </a:t>
            </a:r>
          </a:p>
          <a:p>
            <a:r>
              <a:rPr lang="en-US" sz="2400" b="0" dirty="0" smtClean="0">
                <a:solidFill>
                  <a:srgbClr val="000000"/>
                </a:solidFill>
                <a:latin typeface="Hiragino Kaku Gothic ProN"/>
              </a:rPr>
              <a:t>Oil drip</a:t>
            </a:r>
          </a:p>
          <a:p>
            <a:r>
              <a:rPr lang="en-US" sz="2400" b="0" dirty="0" smtClean="0">
                <a:solidFill>
                  <a:srgbClr val="000000"/>
                </a:solidFill>
                <a:latin typeface="Hiragino Kaku Gothic ProN"/>
              </a:rPr>
              <a:t>Oil splash</a:t>
            </a:r>
          </a:p>
          <a:p>
            <a:r>
              <a:rPr lang="en-US" sz="2400" b="0" dirty="0" smtClean="0">
                <a:solidFill>
                  <a:srgbClr val="000000"/>
                </a:solidFill>
                <a:latin typeface="Hiragino Kaku Gothic ProN"/>
              </a:rPr>
              <a:t>Forced oil </a:t>
            </a:r>
          </a:p>
          <a:p>
            <a:pPr marL="0" indent="0">
              <a:buNone/>
            </a:pPr>
            <a:r>
              <a:rPr lang="en-US" sz="2400" b="0" dirty="0" smtClean="0">
                <a:solidFill>
                  <a:srgbClr val="000000"/>
                </a:solidFill>
                <a:latin typeface="Hiragino Kaku Gothic ProN"/>
              </a:rPr>
              <a:t>circulation</a:t>
            </a:r>
          </a:p>
          <a:p>
            <a:pPr marL="0" indent="0">
              <a:buNone/>
            </a:pPr>
            <a:endParaRPr lang="en-US" sz="2400" b="1" dirty="0"/>
          </a:p>
        </p:txBody>
      </p:sp>
      <p:pic>
        <p:nvPicPr>
          <p:cNvPr id="5" name="Picture 4" descr="A diagram of a magnetic plug&#10;&#10;Description automatically generated with low confidence">
            <a:extLst>
              <a:ext uri="{FF2B5EF4-FFF2-40B4-BE49-F238E27FC236}">
                <a16:creationId xmlns:a16="http://schemas.microsoft.com/office/drawing/2014/main" id="{03D312C3-AD72-48D7-9D36-72E727A73D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1933" y="1738315"/>
            <a:ext cx="2338454" cy="1680627"/>
          </a:xfrm>
          <a:prstGeom prst="rect">
            <a:avLst/>
          </a:prstGeom>
        </p:spPr>
      </p:pic>
      <p:pic>
        <p:nvPicPr>
          <p:cNvPr id="6" name="Picture 5" descr="A picture containing sketch, drawing, design&#10;&#10;Description automatically generated">
            <a:extLst>
              <a:ext uri="{FF2B5EF4-FFF2-40B4-BE49-F238E27FC236}">
                <a16:creationId xmlns:a16="http://schemas.microsoft.com/office/drawing/2014/main" id="{F518CCAA-832D-4512-9D30-51EB2E9329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3768189"/>
            <a:ext cx="988160" cy="2498982"/>
          </a:xfrm>
          <a:prstGeom prst="rect">
            <a:avLst/>
          </a:prstGeom>
        </p:spPr>
      </p:pic>
      <p:pic>
        <p:nvPicPr>
          <p:cNvPr id="7" name="Picture 6" descr="A picture containing sketch, diagram, technical drawing, drawing&#10;&#10;Description automatically generated">
            <a:extLst>
              <a:ext uri="{FF2B5EF4-FFF2-40B4-BE49-F238E27FC236}">
                <a16:creationId xmlns:a16="http://schemas.microsoft.com/office/drawing/2014/main" id="{34D53F54-EC0E-402E-AC2B-A5ADCD74D4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3291" y="1590403"/>
            <a:ext cx="2088100" cy="1976453"/>
          </a:xfrm>
          <a:prstGeom prst="rect">
            <a:avLst/>
          </a:prstGeom>
        </p:spPr>
      </p:pic>
      <p:pic>
        <p:nvPicPr>
          <p:cNvPr id="8" name="Picture 7" descr="A picture containing sketch, diagram, technical drawing, plan&#10;&#10;Description automatically generated">
            <a:extLst>
              <a:ext uri="{FF2B5EF4-FFF2-40B4-BE49-F238E27FC236}">
                <a16:creationId xmlns:a16="http://schemas.microsoft.com/office/drawing/2014/main" id="{80EF9CAA-E980-4E44-BF9D-603BB3E505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1062" y="3799291"/>
            <a:ext cx="2886478" cy="2896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153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>
                <a:solidFill>
                  <a:srgbClr val="000000"/>
                </a:solidFill>
                <a:latin typeface="Hiragino Kaku Gothic ProN"/>
              </a:rPr>
              <a:t>Oil jet lubrication</a:t>
            </a:r>
          </a:p>
          <a:p>
            <a:r>
              <a:rPr lang="en-US" sz="2400" dirty="0">
                <a:solidFill>
                  <a:srgbClr val="000000"/>
                </a:solidFill>
                <a:latin typeface="Hiragino Kaku Gothic ProN"/>
              </a:rPr>
              <a:t>Oil mist lubrication 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Hiragino Kaku Gothic ProN"/>
              </a:rPr>
              <a:t>(spray lubrication)</a:t>
            </a:r>
          </a:p>
          <a:p>
            <a:r>
              <a:rPr lang="en-US" sz="2400" dirty="0">
                <a:solidFill>
                  <a:srgbClr val="000000"/>
                </a:solidFill>
                <a:latin typeface="Hiragino Kaku Gothic ProN"/>
              </a:rPr>
              <a:t>Oil/air lubrication</a:t>
            </a:r>
          </a:p>
          <a:p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3206079-5200-4DC9-8268-4827DD3EC13B}"/>
              </a:ext>
            </a:extLst>
          </p:cNvPr>
          <p:cNvSpPr txBox="1">
            <a:spLocks/>
          </p:cNvSpPr>
          <p:nvPr/>
        </p:nvSpPr>
        <p:spPr bwMode="auto">
          <a:xfrm flipH="1">
            <a:off x="4839983" y="1928261"/>
            <a:ext cx="381000" cy="3352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endParaRPr lang="en-US" b="0" smtClean="0"/>
          </a:p>
          <a:p>
            <a:endParaRPr lang="en-US" b="0" dirty="0"/>
          </a:p>
        </p:txBody>
      </p:sp>
      <p:pic>
        <p:nvPicPr>
          <p:cNvPr id="5" name="Picture 4" descr="A picture containing diagram, sketch, line, technical drawing&#10;&#10;Description automatically generated">
            <a:extLst>
              <a:ext uri="{FF2B5EF4-FFF2-40B4-BE49-F238E27FC236}">
                <a16:creationId xmlns:a16="http://schemas.microsoft.com/office/drawing/2014/main" id="{2BA6E3DA-17F2-4B39-8556-B68E7F0114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684877" y="1857517"/>
            <a:ext cx="1509990" cy="139779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4E558D-4893-41C3-86D5-162F89D6F9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678171" y="1830911"/>
            <a:ext cx="2280957" cy="14510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2E6F8C5-58EC-4D36-B016-6EC35C3618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429888" y="4605496"/>
            <a:ext cx="2343062" cy="18744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E1090FE-398E-48AC-8089-83C5D59D26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018902" y="4500706"/>
            <a:ext cx="3596461" cy="1936556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908175" y="274638"/>
            <a:ext cx="6707188" cy="1143000"/>
          </a:xfrm>
        </p:spPr>
        <p:txBody>
          <a:bodyPr/>
          <a:lstStyle/>
          <a:p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>Oil lubrication</a:t>
            </a:r>
            <a:r>
              <a:rPr lang="en-US" b="1" dirty="0"/>
              <a:t/>
            </a:r>
            <a:br>
              <a:rPr lang="en-US" b="1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2669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57400" y="533400"/>
            <a:ext cx="6707188" cy="1143000"/>
          </a:xfrm>
        </p:spPr>
        <p:txBody>
          <a:bodyPr/>
          <a:lstStyle/>
          <a:p>
            <a:r>
              <a:rPr lang="en-US" sz="3600" b="1" dirty="0"/>
              <a:t>Lubricant for cylindrical roller bearing</a:t>
            </a:r>
            <a:br>
              <a:rPr lang="en-US" sz="3600" b="1" dirty="0"/>
            </a:br>
            <a:endParaRPr lang="en-US" sz="36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B17D5AB-E2CB-48B0-AD26-21E1293F2143}"/>
              </a:ext>
            </a:extLst>
          </p:cNvPr>
          <p:cNvSpPr txBox="1">
            <a:spLocks/>
          </p:cNvSpPr>
          <p:nvPr/>
        </p:nvSpPr>
        <p:spPr bwMode="auto">
          <a:xfrm>
            <a:off x="1853688" y="1600200"/>
            <a:ext cx="6702552" cy="4781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0" dirty="0" smtClean="0">
                <a:solidFill>
                  <a:srgbClr val="333333"/>
                </a:solidFill>
                <a:latin typeface="Roboto" panose="02000000000000000000" pitchFamily="2" charset="0"/>
              </a:rPr>
              <a:t>Grease is the most common type of lubricant used for rolling bearing lubrication today. About 90% of all bearings are lubricated in this manner.</a:t>
            </a:r>
          </a:p>
          <a:p>
            <a:r>
              <a:rPr lang="en-US" sz="2200" b="0" dirty="0" smtClean="0">
                <a:solidFill>
                  <a:srgbClr val="333333"/>
                </a:solidFill>
                <a:latin typeface="Roboto" panose="02000000000000000000" pitchFamily="2" charset="0"/>
              </a:rPr>
              <a:t> It is important to select the right grease for specific requirements and to calculate the lubricant life cycle.</a:t>
            </a:r>
          </a:p>
          <a:p>
            <a:r>
              <a:rPr lang="en-US" sz="2200" b="0" dirty="0" smtClean="0">
                <a:solidFill>
                  <a:srgbClr val="333333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 spite of frequent application of grease lubrication for rolling bearings, in many cases oil is used.</a:t>
            </a:r>
          </a:p>
          <a:p>
            <a:endParaRPr lang="en-US" sz="2200" b="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25467C-6F56-4A6E-AC8A-2AE7524C3C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4495800"/>
            <a:ext cx="4096297" cy="2081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022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 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D1F66E5-D2D7-172B-46BA-FEBFE092CC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91775" y="1828800"/>
            <a:ext cx="6550025" cy="3581400"/>
          </a:xfrm>
        </p:spPr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</a:rPr>
              <a:t>Bearings are "parts that assist objects' rotation". They support the shaft that rotates inside the machinery.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4266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8174" y="274638"/>
            <a:ext cx="7388226" cy="1173162"/>
          </a:xfrm>
        </p:spPr>
        <p:txBody>
          <a:bodyPr/>
          <a:lstStyle/>
          <a:p>
            <a:r>
              <a:rPr lang="en-US" sz="3600" b="1" dirty="0" smtClean="0"/>
              <a:t>Lubrication in our system</a:t>
            </a:r>
            <a:endParaRPr lang="en-US" sz="3600" b="1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433A085-406E-4FC7-827C-D6CB03F34C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3510" y="1600200"/>
            <a:ext cx="7083551" cy="525780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sz="3400" b="1" dirty="0"/>
              <a:t>Lubricant for self aligning ball bearing:</a:t>
            </a:r>
          </a:p>
          <a:p>
            <a:r>
              <a:rPr lang="en-US" sz="3400" dirty="0"/>
              <a:t>Mineral oil lubricants are most common type of lubricant used for ball bearing.</a:t>
            </a:r>
          </a:p>
          <a:p>
            <a:r>
              <a:rPr lang="en-US" sz="3400" dirty="0"/>
              <a:t>These lubricants are made from refined crude oil and are affordable, widely available and effective in reducing friction.</a:t>
            </a:r>
          </a:p>
          <a:p>
            <a:pPr marL="0" indent="0">
              <a:buNone/>
            </a:pPr>
            <a:r>
              <a:rPr lang="en-US" sz="3400" b="1" dirty="0"/>
              <a:t>Selection of lubricant depends on :</a:t>
            </a:r>
          </a:p>
          <a:p>
            <a:r>
              <a:rPr lang="en-US" sz="3400" dirty="0"/>
              <a:t>Function of the lubricant </a:t>
            </a:r>
          </a:p>
          <a:p>
            <a:r>
              <a:rPr lang="en-US" sz="3400" dirty="0"/>
              <a:t>Practicality and ease of operation</a:t>
            </a:r>
          </a:p>
          <a:p>
            <a:r>
              <a:rPr lang="en-US" sz="3400" dirty="0"/>
              <a:t>The composition of the lubricant</a:t>
            </a:r>
          </a:p>
          <a:p>
            <a:r>
              <a:rPr lang="en-US" sz="3400" dirty="0"/>
              <a:t>The lifespan of the lubricant </a:t>
            </a:r>
          </a:p>
          <a:p>
            <a:r>
              <a:rPr lang="en-US" sz="3400" dirty="0"/>
              <a:t>Cost considerations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99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Stainless steel bearing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34166E3-0A2E-733C-DCA1-6D3186C9BB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6401" y="1440965"/>
            <a:ext cx="7315200" cy="4863548"/>
          </a:xfrm>
        </p:spPr>
        <p:txBody>
          <a:bodyPr>
            <a:normAutofit fontScale="92500" lnSpcReduction="20000"/>
          </a:bodyPr>
          <a:lstStyle/>
          <a:p>
            <a:pPr algn="l" rtl="0"/>
            <a:r>
              <a:rPr lang="en-US" sz="2400" dirty="0">
                <a:solidFill>
                  <a:schemeClr val="tx1"/>
                </a:solidFill>
              </a:rPr>
              <a:t>The composition has a lower percentage of carbon than carbon steel bearings and a higher chromium quantity than chrome steel bearings.</a:t>
            </a:r>
          </a:p>
          <a:p>
            <a:pPr algn="l" rtl="0"/>
            <a:endParaRPr lang="en-US" sz="2400" dirty="0">
              <a:solidFill>
                <a:schemeClr val="tx1"/>
              </a:solidFill>
            </a:endParaRPr>
          </a:p>
          <a:p>
            <a:pPr algn="l" rtl="0"/>
            <a:r>
              <a:rPr lang="en-US" sz="2400" b="1" dirty="0">
                <a:solidFill>
                  <a:schemeClr val="tx1"/>
                </a:solidFill>
              </a:rPr>
              <a:t>stainless steel bearing </a:t>
            </a:r>
            <a:r>
              <a:rPr lang="en-US" sz="2400" dirty="0">
                <a:solidFill>
                  <a:schemeClr val="tx1"/>
                </a:solidFill>
              </a:rPr>
              <a:t>is highly effective, strong,  resistant to corrosion, chemical resistant, softer and temperature flexible than most other bearing types. But need for lubrication</a:t>
            </a:r>
          </a:p>
          <a:p>
            <a:pPr marL="0" indent="0" algn="l" rtl="0">
              <a:buNone/>
            </a:pPr>
            <a:endParaRPr lang="en-US" sz="2400" dirty="0">
              <a:solidFill>
                <a:schemeClr val="tx1"/>
              </a:solidFill>
            </a:endParaRPr>
          </a:p>
          <a:p>
            <a:pPr algn="l" rtl="0"/>
            <a:r>
              <a:rPr lang="en-US" sz="2400" b="1" dirty="0">
                <a:solidFill>
                  <a:schemeClr val="tx1"/>
                </a:solidFill>
              </a:rPr>
              <a:t>stainless steel bearing </a:t>
            </a:r>
            <a:r>
              <a:rPr lang="en-US" sz="2400" dirty="0">
                <a:solidFill>
                  <a:schemeClr val="tx1"/>
                </a:solidFill>
              </a:rPr>
              <a:t>can be used in a range of industrial applications including those that are temperature sensitive. Examples include food processing, manufacturing, metal plating, instrumentation, highly chemical areas.</a:t>
            </a:r>
            <a:endParaRPr lang="ar-EG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8959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8174" y="274638"/>
            <a:ext cx="7540625" cy="1143000"/>
          </a:xfrm>
        </p:spPr>
        <p:txBody>
          <a:bodyPr/>
          <a:lstStyle/>
          <a:p>
            <a:r>
              <a:rPr lang="en-US" sz="3200" b="1" dirty="0" smtClean="0"/>
              <a:t>Loads on bearing and vibration on shaft</a:t>
            </a:r>
            <a:endParaRPr lang="en-US" sz="3200" b="1" dirty="0"/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FF82CC62-0F40-A5FF-0269-661B9EADAB8B}"/>
              </a:ext>
            </a:extLst>
          </p:cNvPr>
          <p:cNvSpPr txBox="1">
            <a:spLocks/>
          </p:cNvSpPr>
          <p:nvPr/>
        </p:nvSpPr>
        <p:spPr bwMode="auto">
          <a:xfrm>
            <a:off x="1901955" y="1295399"/>
            <a:ext cx="5184645" cy="8550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r>
              <a:rPr lang="en-US" sz="2800" b="0" dirty="0" smtClean="0"/>
              <a:t>Bearing types </a:t>
            </a:r>
            <a:endParaRPr lang="en-US" sz="2800" b="0" dirty="0"/>
          </a:p>
        </p:txBody>
      </p:sp>
      <p:sp>
        <p:nvSpPr>
          <p:cNvPr id="4" name="Content Placeholder 4">
            <a:extLst>
              <a:ext uri="{FF2B5EF4-FFF2-40B4-BE49-F238E27FC236}">
                <a16:creationId xmlns:a16="http://schemas.microsoft.com/office/drawing/2014/main" id="{21705CE4-0AEB-5FF9-BEC8-264497991D2D}"/>
              </a:ext>
            </a:extLst>
          </p:cNvPr>
          <p:cNvSpPr txBox="1">
            <a:spLocks/>
          </p:cNvSpPr>
          <p:nvPr/>
        </p:nvSpPr>
        <p:spPr>
          <a:xfrm>
            <a:off x="1901954" y="2637833"/>
            <a:ext cx="4754880" cy="4023360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endParaRPr lang="en-US" b="0" smtClean="0"/>
          </a:p>
          <a:p>
            <a:pPr marL="0" indent="0">
              <a:buFontTx/>
              <a:buNone/>
            </a:pPr>
            <a:endParaRPr lang="en-US" b="0" smtClean="0"/>
          </a:p>
          <a:p>
            <a:pPr marL="0" indent="0">
              <a:buFontTx/>
              <a:buNone/>
            </a:pPr>
            <a:endParaRPr lang="en-US" b="0" smtClean="0"/>
          </a:p>
          <a:p>
            <a:pPr marL="0" indent="0">
              <a:buFontTx/>
              <a:buNone/>
            </a:pPr>
            <a:endParaRPr lang="en-US" b="0" smtClean="0"/>
          </a:p>
          <a:p>
            <a:pPr marL="0" indent="0">
              <a:buFontTx/>
              <a:buNone/>
            </a:pPr>
            <a:endParaRPr lang="en-US" b="0" smtClean="0"/>
          </a:p>
          <a:p>
            <a:pPr marL="0" indent="0">
              <a:buFontTx/>
              <a:buNone/>
            </a:pPr>
            <a:endParaRPr lang="en-US" b="0" smtClean="0"/>
          </a:p>
          <a:p>
            <a:pPr marL="0" indent="0">
              <a:buFontTx/>
              <a:buNone/>
            </a:pPr>
            <a:endParaRPr lang="en-US" b="0" dirty="0"/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5977CABC-0853-464B-0B93-C515EF071115}"/>
              </a:ext>
            </a:extLst>
          </p:cNvPr>
          <p:cNvSpPr txBox="1">
            <a:spLocks/>
          </p:cNvSpPr>
          <p:nvPr/>
        </p:nvSpPr>
        <p:spPr>
          <a:xfrm>
            <a:off x="4262288" y="3370640"/>
            <a:ext cx="4649723" cy="2268160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US" sz="2000" b="0" dirty="0" smtClean="0"/>
              <a:t>1. Are separable; this facilitates mounting and dismounting.</a:t>
            </a:r>
          </a:p>
          <a:p>
            <a:pPr marL="0" indent="0">
              <a:buFontTx/>
              <a:buNone/>
            </a:pPr>
            <a:r>
              <a:rPr lang="en-US" sz="2000" b="0" dirty="0" smtClean="0"/>
              <a:t>2.Can compensate axial tolerances and thermal expansions</a:t>
            </a:r>
          </a:p>
          <a:p>
            <a:pPr marL="0" indent="0">
              <a:buFontTx/>
              <a:buNone/>
            </a:pPr>
            <a:r>
              <a:rPr lang="en-US" sz="2000" b="0" dirty="0" smtClean="0"/>
              <a:t>3.Precision bearings accommodate high radial loads and speeds</a:t>
            </a:r>
          </a:p>
          <a:p>
            <a:endParaRPr lang="en-US" b="0" dirty="0" smtClean="0"/>
          </a:p>
          <a:p>
            <a:endParaRPr lang="en-US" b="0" dirty="0" smtClean="0"/>
          </a:p>
          <a:p>
            <a:pPr marL="0" indent="0">
              <a:buFontTx/>
              <a:buNone/>
            </a:pPr>
            <a:endParaRPr lang="en-US" b="0" dirty="0" smtClean="0"/>
          </a:p>
          <a:p>
            <a:endParaRPr lang="en-US" b="0" dirty="0" smtClean="0"/>
          </a:p>
          <a:p>
            <a:pPr marL="0" indent="0">
              <a:buFontTx/>
              <a:buNone/>
            </a:pPr>
            <a:endParaRPr lang="en-US" b="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21C10B-89E8-0506-18D2-36DD5BC719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4767" y="3121950"/>
            <a:ext cx="2304843" cy="290047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93405B9-53D5-177B-7FCD-29D3742A7C1C}"/>
              </a:ext>
            </a:extLst>
          </p:cNvPr>
          <p:cNvSpPr/>
          <p:nvPr/>
        </p:nvSpPr>
        <p:spPr>
          <a:xfrm>
            <a:off x="1901954" y="2153717"/>
            <a:ext cx="3557540" cy="4808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50000"/>
              </a:lnSpc>
            </a:pPr>
            <a:r>
              <a:rPr lang="en-US" dirty="0"/>
              <a:t>Cylindrical roller bearings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0775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7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9882BF0-CCE5-C609-9FF4-B6688DD8E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2590800"/>
            <a:ext cx="2068308" cy="2978052"/>
          </a:xfrm>
          <a:prstGeom prst="rect">
            <a:avLst/>
          </a:prstGeom>
        </p:spPr>
      </p:pic>
      <p:sp>
        <p:nvSpPr>
          <p:cNvPr id="5" name="Content Placeholder 12">
            <a:extLst>
              <a:ext uri="{FF2B5EF4-FFF2-40B4-BE49-F238E27FC236}">
                <a16:creationId xmlns:a16="http://schemas.microsoft.com/office/drawing/2014/main" id="{693070C7-8CFF-5887-CAA8-56EC47893BA0}"/>
              </a:ext>
            </a:extLst>
          </p:cNvPr>
          <p:cNvSpPr txBox="1">
            <a:spLocks/>
          </p:cNvSpPr>
          <p:nvPr/>
        </p:nvSpPr>
        <p:spPr>
          <a:xfrm>
            <a:off x="4724400" y="3048000"/>
            <a:ext cx="4419600" cy="1905000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US" sz="2000" b="0" dirty="0" smtClean="0"/>
              <a:t>1-Compensate for misalignment, shaft deflection and housing deformation.</a:t>
            </a:r>
          </a:p>
          <a:p>
            <a:pPr marL="0" indent="0">
              <a:buFontTx/>
              <a:buNone/>
            </a:pPr>
            <a:r>
              <a:rPr lang="en-US" sz="2000" b="0" dirty="0" smtClean="0"/>
              <a:t>  2-Accommodate radial and thrust loads in both directions</a:t>
            </a:r>
            <a:r>
              <a:rPr lang="en-US" sz="1600" b="0" dirty="0" smtClean="0"/>
              <a:t>.</a:t>
            </a:r>
            <a:endParaRPr lang="en-US" sz="1600" b="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93405B9-53D5-177B-7FCD-29D3742A7C1C}"/>
              </a:ext>
            </a:extLst>
          </p:cNvPr>
          <p:cNvSpPr/>
          <p:nvPr/>
        </p:nvSpPr>
        <p:spPr>
          <a:xfrm>
            <a:off x="1948608" y="1219200"/>
            <a:ext cx="3557540" cy="4808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50000"/>
              </a:lnSpc>
            </a:pPr>
            <a:r>
              <a:rPr lang="en-US" dirty="0" smtClean="0"/>
              <a:t>Self aligning ball bearings</a:t>
            </a:r>
            <a:endParaRPr lang="en-US" dirty="0"/>
          </a:p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937722" y="457200"/>
            <a:ext cx="313049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0" dirty="0"/>
              <a:t>Bearing types </a:t>
            </a:r>
          </a:p>
        </p:txBody>
      </p:sp>
    </p:spTree>
    <p:extLst>
      <p:ext uri="{BB962C8B-B14F-4D97-AF65-F5344CB8AC3E}">
        <p14:creationId xmlns:p14="http://schemas.microsoft.com/office/powerpoint/2010/main" val="3810192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 animBg="1"/>
      <p:bldP spid="10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Vibration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3721B1-4A5B-8969-4D43-92416DB5D3FD}"/>
              </a:ext>
            </a:extLst>
          </p:cNvPr>
          <p:cNvSpPr txBox="1"/>
          <p:nvPr/>
        </p:nvSpPr>
        <p:spPr>
          <a:xfrm>
            <a:off x="1908175" y="1600200"/>
            <a:ext cx="73032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Antifriction bearings are considered as one of the major elements in vibration analysis of a system because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A4C6DF-6B02-887A-6B58-4737CF68F014}"/>
              </a:ext>
            </a:extLst>
          </p:cNvPr>
          <p:cNvSpPr txBox="1"/>
          <p:nvPr/>
        </p:nvSpPr>
        <p:spPr>
          <a:xfrm>
            <a:off x="1980862" y="2590800"/>
            <a:ext cx="656181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dirty="0"/>
              <a:t>1.Bearings represent a fundamental and basic element that controls the stability and rigidity of a dynamic </a:t>
            </a:r>
            <a:r>
              <a:rPr lang="en-US" sz="2800" b="0" dirty="0" smtClean="0"/>
              <a:t>system.</a:t>
            </a:r>
            <a:endParaRPr lang="en-US" sz="2800" b="0" dirty="0"/>
          </a:p>
          <a:p>
            <a:r>
              <a:rPr lang="en-US" sz="2800" b="0" dirty="0"/>
              <a:t>2.They may be an important source of </a:t>
            </a:r>
            <a:r>
              <a:rPr lang="en-US" sz="2800" b="0" dirty="0" smtClean="0"/>
              <a:t>vibrations.</a:t>
            </a:r>
            <a:endParaRPr lang="en-US" sz="2800" b="0" dirty="0"/>
          </a:p>
          <a:p>
            <a:r>
              <a:rPr lang="en-US" sz="2800" b="0" dirty="0"/>
              <a:t>3.This is why they are considered as a fundamental and crucial feature in a Predictive Maintenance Program of a system.</a:t>
            </a:r>
          </a:p>
        </p:txBody>
      </p:sp>
    </p:spTree>
    <p:extLst>
      <p:ext uri="{BB962C8B-B14F-4D97-AF65-F5344CB8AC3E}">
        <p14:creationId xmlns:p14="http://schemas.microsoft.com/office/powerpoint/2010/main" val="748281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6771308-4572-AE75-656B-9D5E511446DC}"/>
              </a:ext>
            </a:extLst>
          </p:cNvPr>
          <p:cNvSpPr/>
          <p:nvPr/>
        </p:nvSpPr>
        <p:spPr>
          <a:xfrm>
            <a:off x="533400" y="1447800"/>
            <a:ext cx="2743200" cy="646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6728578-20EC-1BFF-3B98-C3DE35340FBE}"/>
              </a:ext>
            </a:extLst>
          </p:cNvPr>
          <p:cNvSpPr txBox="1">
            <a:spLocks/>
          </p:cNvSpPr>
          <p:nvPr/>
        </p:nvSpPr>
        <p:spPr>
          <a:xfrm>
            <a:off x="228600" y="2286000"/>
            <a:ext cx="3733800" cy="402336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US" b="0" dirty="0" smtClean="0"/>
              <a:t>Decrease the effect of misalignment on the stability of the transmission.</a:t>
            </a:r>
          </a:p>
          <a:p>
            <a:pPr marL="0" indent="0">
              <a:buFontTx/>
              <a:buNone/>
            </a:pPr>
            <a:r>
              <a:rPr lang="en-US" b="0" dirty="0" smtClean="0"/>
              <a:t> -It is considered as a pivot and hence decrease the rigidity of the system</a:t>
            </a:r>
            <a:r>
              <a:rPr lang="en-US" b="1" u="sng" dirty="0" smtClean="0">
                <a:solidFill>
                  <a:srgbClr val="FF0000"/>
                </a:solidFill>
              </a:rPr>
              <a:t>.( increase vibration)</a:t>
            </a:r>
            <a:endParaRPr lang="en-US" b="1" u="sng" dirty="0">
              <a:solidFill>
                <a:srgbClr val="FF0000"/>
              </a:solidFill>
            </a:endParaRP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3E2B7A57-4513-E3DB-CA31-7B4B468E301D}"/>
              </a:ext>
            </a:extLst>
          </p:cNvPr>
          <p:cNvSpPr txBox="1">
            <a:spLocks/>
          </p:cNvSpPr>
          <p:nvPr/>
        </p:nvSpPr>
        <p:spPr>
          <a:xfrm>
            <a:off x="4800600" y="2286000"/>
            <a:ext cx="3962400" cy="402336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US" b="0" dirty="0" smtClean="0"/>
              <a:t>an not withstand the effect of misalignment of the shaft </a:t>
            </a:r>
          </a:p>
          <a:p>
            <a:pPr>
              <a:buFontTx/>
              <a:buChar char="-"/>
            </a:pPr>
            <a:r>
              <a:rPr lang="en-US" b="0" dirty="0" smtClean="0"/>
              <a:t>It is considered as a rigid fixation and hence increase the rigidity of the system(</a:t>
            </a:r>
            <a:r>
              <a:rPr lang="en-US" b="1" u="sng" dirty="0" smtClean="0">
                <a:solidFill>
                  <a:srgbClr val="FF0000"/>
                </a:solidFill>
              </a:rPr>
              <a:t>reduce vibration </a:t>
            </a:r>
            <a:r>
              <a:rPr lang="en-US" b="0" dirty="0" smtClean="0"/>
              <a:t>)</a:t>
            </a:r>
          </a:p>
          <a:p>
            <a:pPr marL="0" indent="0">
              <a:buFontTx/>
              <a:buNone/>
            </a:pPr>
            <a:endParaRPr lang="en-US" b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CEC1F2-BFF3-90AF-5E2E-4409ED83E260}"/>
              </a:ext>
            </a:extLst>
          </p:cNvPr>
          <p:cNvSpPr txBox="1"/>
          <p:nvPr/>
        </p:nvSpPr>
        <p:spPr>
          <a:xfrm>
            <a:off x="457200" y="1603902"/>
            <a:ext cx="29290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Self-aligning</a:t>
            </a:r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8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ball</a:t>
            </a:r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8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bearing</a:t>
            </a:r>
          </a:p>
          <a:p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1CDE491-528E-9DE2-9663-9B1F20CE26C4}"/>
              </a:ext>
            </a:extLst>
          </p:cNvPr>
          <p:cNvSpPr/>
          <p:nvPr/>
        </p:nvSpPr>
        <p:spPr>
          <a:xfrm>
            <a:off x="5562600" y="1447800"/>
            <a:ext cx="2565126" cy="646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Cylindrical roller bearings</a:t>
            </a:r>
          </a:p>
        </p:txBody>
      </p:sp>
    </p:spTree>
    <p:extLst>
      <p:ext uri="{BB962C8B-B14F-4D97-AF65-F5344CB8AC3E}">
        <p14:creationId xmlns:p14="http://schemas.microsoft.com/office/powerpoint/2010/main" val="2124660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5" grpId="0"/>
      <p:bldP spid="6" grpId="0"/>
      <p:bldP spid="7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3200" y="3048000"/>
            <a:ext cx="3886200" cy="557213"/>
          </a:xfrm>
        </p:spPr>
        <p:txBody>
          <a:bodyPr/>
          <a:lstStyle/>
          <a:p>
            <a:r>
              <a:rPr lang="en-US" sz="4800" dirty="0" smtClean="0"/>
              <a:t>Thank You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705980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Usage 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E0B8C4B-3A3C-9FD1-59FB-1666C1F093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8175" y="2057400"/>
            <a:ext cx="6397625" cy="2565489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sz="2800" i="0" dirty="0" smtClean="0">
                <a:solidFill>
                  <a:srgbClr val="000000"/>
                </a:solidFill>
                <a:effectLst/>
              </a:rPr>
              <a:t>Reduce </a:t>
            </a:r>
            <a:r>
              <a:rPr lang="en-US" sz="2800" i="0" dirty="0">
                <a:solidFill>
                  <a:srgbClr val="000000"/>
                </a:solidFill>
                <a:effectLst/>
              </a:rPr>
              <a:t>friction and make rotation more smooth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i="0" dirty="0" smtClean="0">
                <a:solidFill>
                  <a:srgbClr val="000000"/>
                </a:solidFill>
                <a:effectLst/>
              </a:rPr>
              <a:t>Protect </a:t>
            </a:r>
            <a:r>
              <a:rPr lang="en-US" sz="2800" i="0" dirty="0">
                <a:solidFill>
                  <a:srgbClr val="000000"/>
                </a:solidFill>
                <a:effectLst/>
              </a:rPr>
              <a:t>the part that supports the rotation, and maintain the correct position for the rotating shaft</a:t>
            </a:r>
          </a:p>
        </p:txBody>
      </p:sp>
    </p:spTree>
    <p:extLst>
      <p:ext uri="{BB962C8B-B14F-4D97-AF65-F5344CB8AC3E}">
        <p14:creationId xmlns:p14="http://schemas.microsoft.com/office/powerpoint/2010/main" val="185330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Bearing selection 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94538F-683F-7D8C-B424-F06AE5CCD0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823" y="1981200"/>
            <a:ext cx="9173823" cy="3784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753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5F879AC3-D4CE-493C-ADC7-06205677F4F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6" name="Freeform: Shape 12">
            <a:extLst>
              <a:ext uri="{FF2B5EF4-FFF2-40B4-BE49-F238E27FC236}">
                <a16:creationId xmlns:a16="http://schemas.microsoft.com/office/drawing/2014/main" id="{736F0DFD-0954-464F-BF12-DD2E6F6E038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983504" cy="6858000"/>
          </a:xfrm>
          <a:custGeom>
            <a:avLst/>
            <a:gdLst>
              <a:gd name="connsiteX0" fmla="*/ 0 w 1983504"/>
              <a:gd name="connsiteY0" fmla="*/ 0 h 6858000"/>
              <a:gd name="connsiteX1" fmla="*/ 1376658 w 1983504"/>
              <a:gd name="connsiteY1" fmla="*/ 0 h 6858000"/>
              <a:gd name="connsiteX2" fmla="*/ 1690650 w 1983504"/>
              <a:gd name="connsiteY2" fmla="*/ 110269 h 6858000"/>
              <a:gd name="connsiteX3" fmla="*/ 1645361 w 1983504"/>
              <a:gd name="connsiteY3" fmla="*/ 135168 h 6858000"/>
              <a:gd name="connsiteX4" fmla="*/ 1373640 w 1983504"/>
              <a:gd name="connsiteY4" fmla="*/ 71141 h 6858000"/>
              <a:gd name="connsiteX5" fmla="*/ 1319295 w 1983504"/>
              <a:gd name="connsiteY5" fmla="*/ 88927 h 6858000"/>
              <a:gd name="connsiteX6" fmla="*/ 1346468 w 1983504"/>
              <a:gd name="connsiteY6" fmla="*/ 163625 h 6858000"/>
              <a:gd name="connsiteX7" fmla="*/ 1464213 w 1983504"/>
              <a:gd name="connsiteY7" fmla="*/ 192082 h 6858000"/>
              <a:gd name="connsiteX8" fmla="*/ 1648381 w 1983504"/>
              <a:gd name="connsiteY8" fmla="*/ 373491 h 6858000"/>
              <a:gd name="connsiteX9" fmla="*/ 1370620 w 1983504"/>
              <a:gd name="connsiteY9" fmla="*/ 352148 h 6858000"/>
              <a:gd name="connsiteX10" fmla="*/ 1322314 w 1983504"/>
              <a:gd name="connsiteY10" fmla="*/ 394834 h 6858000"/>
              <a:gd name="connsiteX11" fmla="*/ 1304199 w 1983504"/>
              <a:gd name="connsiteY11" fmla="*/ 451747 h 6858000"/>
              <a:gd name="connsiteX12" fmla="*/ 1222682 w 1983504"/>
              <a:gd name="connsiteY12" fmla="*/ 359262 h 6858000"/>
              <a:gd name="connsiteX13" fmla="*/ 1153242 w 1983504"/>
              <a:gd name="connsiteY13" fmla="*/ 334364 h 6858000"/>
              <a:gd name="connsiteX14" fmla="*/ 1132108 w 1983504"/>
              <a:gd name="connsiteY14" fmla="*/ 416176 h 6858000"/>
              <a:gd name="connsiteX15" fmla="*/ 1195509 w 1983504"/>
              <a:gd name="connsiteY15" fmla="*/ 505101 h 6858000"/>
              <a:gd name="connsiteX16" fmla="*/ 1364582 w 1983504"/>
              <a:gd name="connsiteY16" fmla="*/ 558458 h 6858000"/>
              <a:gd name="connsiteX17" fmla="*/ 1183434 w 1983504"/>
              <a:gd name="connsiteY17" fmla="*/ 558458 h 6858000"/>
              <a:gd name="connsiteX18" fmla="*/ 975114 w 1983504"/>
              <a:gd name="connsiteY18" fmla="*/ 522887 h 6858000"/>
              <a:gd name="connsiteX19" fmla="*/ 754716 w 1983504"/>
              <a:gd name="connsiteY19" fmla="*/ 533558 h 6858000"/>
              <a:gd name="connsiteX20" fmla="*/ 546395 w 1983504"/>
              <a:gd name="connsiteY20" fmla="*/ 462417 h 6858000"/>
              <a:gd name="connsiteX21" fmla="*/ 335056 w 1983504"/>
              <a:gd name="connsiteY21" fmla="*/ 465975 h 6858000"/>
              <a:gd name="connsiteX22" fmla="*/ 1270988 w 1983504"/>
              <a:gd name="connsiteY22" fmla="*/ 910606 h 6858000"/>
              <a:gd name="connsiteX23" fmla="*/ 1225701 w 1983504"/>
              <a:gd name="connsiteY23" fmla="*/ 921277 h 6858000"/>
              <a:gd name="connsiteX24" fmla="*/ 1165318 w 1983504"/>
              <a:gd name="connsiteY24" fmla="*/ 949734 h 6858000"/>
              <a:gd name="connsiteX25" fmla="*/ 1210606 w 1983504"/>
              <a:gd name="connsiteY25" fmla="*/ 1006647 h 6858000"/>
              <a:gd name="connsiteX26" fmla="*/ 1455156 w 1983504"/>
              <a:gd name="connsiteY26" fmla="*/ 1113358 h 6858000"/>
              <a:gd name="connsiteX27" fmla="*/ 1515538 w 1983504"/>
              <a:gd name="connsiteY27" fmla="*/ 1220069 h 6858000"/>
              <a:gd name="connsiteX28" fmla="*/ 1440060 w 1983504"/>
              <a:gd name="connsiteY28" fmla="*/ 1209399 h 6858000"/>
              <a:gd name="connsiteX29" fmla="*/ 1373640 w 1983504"/>
              <a:gd name="connsiteY29" fmla="*/ 1230741 h 6858000"/>
              <a:gd name="connsiteX30" fmla="*/ 1400810 w 1983504"/>
              <a:gd name="connsiteY30" fmla="*/ 1365909 h 6858000"/>
              <a:gd name="connsiteX31" fmla="*/ 1748012 w 1983504"/>
              <a:gd name="connsiteY31" fmla="*/ 1540204 h 6858000"/>
              <a:gd name="connsiteX32" fmla="*/ 1778203 w 1983504"/>
              <a:gd name="connsiteY32" fmla="*/ 1597117 h 6858000"/>
              <a:gd name="connsiteX33" fmla="*/ 1735936 w 1983504"/>
              <a:gd name="connsiteY33" fmla="*/ 1636245 h 6858000"/>
              <a:gd name="connsiteX34" fmla="*/ 1624228 w 1983504"/>
              <a:gd name="connsiteY34" fmla="*/ 1657587 h 6858000"/>
              <a:gd name="connsiteX35" fmla="*/ 1781223 w 1983504"/>
              <a:gd name="connsiteY35" fmla="*/ 1849668 h 6858000"/>
              <a:gd name="connsiteX36" fmla="*/ 1838587 w 1983504"/>
              <a:gd name="connsiteY36" fmla="*/ 1903025 h 6858000"/>
              <a:gd name="connsiteX37" fmla="*/ 1938218 w 1983504"/>
              <a:gd name="connsiteY37" fmla="*/ 1984836 h 6858000"/>
              <a:gd name="connsiteX38" fmla="*/ 1938218 w 1983504"/>
              <a:gd name="connsiteY38" fmla="*/ 2013292 h 6858000"/>
              <a:gd name="connsiteX39" fmla="*/ 1805376 w 1983504"/>
              <a:gd name="connsiteY39" fmla="*/ 2102219 h 6858000"/>
              <a:gd name="connsiteX40" fmla="*/ 1563844 w 1983504"/>
              <a:gd name="connsiteY40" fmla="*/ 2077320 h 6858000"/>
              <a:gd name="connsiteX41" fmla="*/ 1920104 w 1983504"/>
              <a:gd name="connsiteY41" fmla="*/ 2208931 h 6858000"/>
              <a:gd name="connsiteX42" fmla="*/ 766792 w 1983504"/>
              <a:gd name="connsiteY42" fmla="*/ 1892353 h 6858000"/>
              <a:gd name="connsiteX43" fmla="*/ 839252 w 1983504"/>
              <a:gd name="connsiteY43" fmla="*/ 1974165 h 6858000"/>
              <a:gd name="connsiteX44" fmla="*/ 1243816 w 1983504"/>
              <a:gd name="connsiteY44" fmla="*/ 2191146 h 6858000"/>
              <a:gd name="connsiteX45" fmla="*/ 1358543 w 1983504"/>
              <a:gd name="connsiteY45" fmla="*/ 2326314 h 6858000"/>
              <a:gd name="connsiteX46" fmla="*/ 1479310 w 1983504"/>
              <a:gd name="connsiteY46" fmla="*/ 2401012 h 6858000"/>
              <a:gd name="connsiteX47" fmla="*/ 1648381 w 1983504"/>
              <a:gd name="connsiteY47" fmla="*/ 2401012 h 6858000"/>
              <a:gd name="connsiteX48" fmla="*/ 1769146 w 1983504"/>
              <a:gd name="connsiteY48" fmla="*/ 2518395 h 6858000"/>
              <a:gd name="connsiteX49" fmla="*/ 1645361 w 1983504"/>
              <a:gd name="connsiteY49" fmla="*/ 2543294 h 6858000"/>
              <a:gd name="connsiteX50" fmla="*/ 1500444 w 1983504"/>
              <a:gd name="connsiteY50" fmla="*/ 2525509 h 6858000"/>
              <a:gd name="connsiteX51" fmla="*/ 1337410 w 1983504"/>
              <a:gd name="connsiteY51" fmla="*/ 2564636 h 6858000"/>
              <a:gd name="connsiteX52" fmla="*/ 1186452 w 1983504"/>
              <a:gd name="connsiteY52" fmla="*/ 2532623 h 6858000"/>
              <a:gd name="connsiteX53" fmla="*/ 1005304 w 1983504"/>
              <a:gd name="connsiteY53" fmla="*/ 2553965 h 6858000"/>
              <a:gd name="connsiteX54" fmla="*/ 947940 w 1983504"/>
              <a:gd name="connsiteY54" fmla="*/ 2692689 h 6858000"/>
              <a:gd name="connsiteX55" fmla="*/ 929826 w 1983504"/>
              <a:gd name="connsiteY55" fmla="*/ 2703362 h 6858000"/>
              <a:gd name="connsiteX56" fmla="*/ 594701 w 1983504"/>
              <a:gd name="connsiteY56" fmla="*/ 2923898 h 6858000"/>
              <a:gd name="connsiteX57" fmla="*/ 501108 w 1983504"/>
              <a:gd name="connsiteY57" fmla="*/ 2941684 h 6858000"/>
              <a:gd name="connsiteX58" fmla="*/ 1053610 w 1983504"/>
              <a:gd name="connsiteY58" fmla="*/ 3329402 h 6858000"/>
              <a:gd name="connsiteX59" fmla="*/ 682256 w 1983504"/>
              <a:gd name="connsiteY59" fmla="*/ 3229805 h 6858000"/>
              <a:gd name="connsiteX60" fmla="*/ 630932 w 1983504"/>
              <a:gd name="connsiteY60" fmla="*/ 3393429 h 6858000"/>
              <a:gd name="connsiteX61" fmla="*/ 806041 w 1983504"/>
              <a:gd name="connsiteY61" fmla="*/ 3539269 h 6858000"/>
              <a:gd name="connsiteX62" fmla="*/ 869444 w 1983504"/>
              <a:gd name="connsiteY62" fmla="*/ 3827390 h 6858000"/>
              <a:gd name="connsiteX63" fmla="*/ 839252 w 1983504"/>
              <a:gd name="connsiteY63" fmla="*/ 4090612 h 6858000"/>
              <a:gd name="connsiteX64" fmla="*/ 763774 w 1983504"/>
              <a:gd name="connsiteY64" fmla="*/ 4172424 h 6858000"/>
              <a:gd name="connsiteX65" fmla="*/ 655085 w 1983504"/>
              <a:gd name="connsiteY65" fmla="*/ 4321821 h 6858000"/>
              <a:gd name="connsiteX66" fmla="*/ 588662 w 1983504"/>
              <a:gd name="connsiteY66" fmla="*/ 4414305 h 6858000"/>
              <a:gd name="connsiteX67" fmla="*/ 356189 w 1983504"/>
              <a:gd name="connsiteY67" fmla="*/ 4378734 h 6858000"/>
              <a:gd name="connsiteX68" fmla="*/ 667160 w 1983504"/>
              <a:gd name="connsiteY68" fmla="*/ 4613499 h 6858000"/>
              <a:gd name="connsiteX69" fmla="*/ 416573 w 1983504"/>
              <a:gd name="connsiteY69" fmla="*/ 4585042 h 6858000"/>
              <a:gd name="connsiteX70" fmla="*/ 335056 w 1983504"/>
              <a:gd name="connsiteY70" fmla="*/ 4602828 h 6858000"/>
              <a:gd name="connsiteX71" fmla="*/ 380342 w 1983504"/>
              <a:gd name="connsiteY71" fmla="*/ 4677526 h 6858000"/>
              <a:gd name="connsiteX72" fmla="*/ 564510 w 1983504"/>
              <a:gd name="connsiteY72" fmla="*/ 4805580 h 6858000"/>
              <a:gd name="connsiteX73" fmla="*/ 944922 w 1983504"/>
              <a:gd name="connsiteY73" fmla="*/ 5154171 h 6858000"/>
              <a:gd name="connsiteX74" fmla="*/ 576586 w 1983504"/>
              <a:gd name="connsiteY74" fmla="*/ 4994104 h 6858000"/>
              <a:gd name="connsiteX75" fmla="*/ 963036 w 1983504"/>
              <a:gd name="connsiteY75" fmla="*/ 5353367 h 6858000"/>
              <a:gd name="connsiteX76" fmla="*/ 1047572 w 1983504"/>
              <a:gd name="connsiteY76" fmla="*/ 5474306 h 6858000"/>
              <a:gd name="connsiteX77" fmla="*/ 1222682 w 1983504"/>
              <a:gd name="connsiteY77" fmla="*/ 5769542 h 6858000"/>
              <a:gd name="connsiteX78" fmla="*/ 1213626 w 1983504"/>
              <a:gd name="connsiteY78" fmla="*/ 5801555 h 6858000"/>
              <a:gd name="connsiteX79" fmla="*/ 1014361 w 1983504"/>
              <a:gd name="connsiteY79" fmla="*/ 5755314 h 6858000"/>
              <a:gd name="connsiteX80" fmla="*/ 1274008 w 1983504"/>
              <a:gd name="connsiteY80" fmla="*/ 6004307 h 6858000"/>
              <a:gd name="connsiteX81" fmla="*/ 1542711 w 1983504"/>
              <a:gd name="connsiteY81" fmla="*/ 6196388 h 6858000"/>
              <a:gd name="connsiteX82" fmla="*/ 1352504 w 1983504"/>
              <a:gd name="connsiteY82" fmla="*/ 6167932 h 6858000"/>
              <a:gd name="connsiteX83" fmla="*/ 1089840 w 1983504"/>
              <a:gd name="connsiteY83" fmla="*/ 6057663 h 6858000"/>
              <a:gd name="connsiteX84" fmla="*/ 999266 w 1983504"/>
              <a:gd name="connsiteY84" fmla="*/ 6100347 h 6858000"/>
              <a:gd name="connsiteX85" fmla="*/ 1246836 w 1983504"/>
              <a:gd name="connsiteY85" fmla="*/ 6281757 h 6858000"/>
              <a:gd name="connsiteX86" fmla="*/ 1388735 w 1983504"/>
              <a:gd name="connsiteY86" fmla="*/ 6367127 h 6858000"/>
              <a:gd name="connsiteX87" fmla="*/ 1446099 w 1983504"/>
              <a:gd name="connsiteY87" fmla="*/ 6431153 h 6858000"/>
              <a:gd name="connsiteX88" fmla="*/ 1609132 w 1983504"/>
              <a:gd name="connsiteY88" fmla="*/ 6658805 h 6858000"/>
              <a:gd name="connsiteX89" fmla="*/ 1983504 w 1983504"/>
              <a:gd name="connsiteY89" fmla="*/ 6858000 h 6858000"/>
              <a:gd name="connsiteX90" fmla="*/ 0 w 1983504"/>
              <a:gd name="connsiteY9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1983504" h="6858000">
                <a:moveTo>
                  <a:pt x="0" y="0"/>
                </a:moveTo>
                <a:lnTo>
                  <a:pt x="1376658" y="0"/>
                </a:lnTo>
                <a:cubicBezTo>
                  <a:pt x="1482328" y="35571"/>
                  <a:pt x="1584980" y="78255"/>
                  <a:pt x="1690650" y="110269"/>
                </a:cubicBezTo>
                <a:cubicBezTo>
                  <a:pt x="1675553" y="145839"/>
                  <a:pt x="1660458" y="138725"/>
                  <a:pt x="1645361" y="135168"/>
                </a:cubicBezTo>
                <a:cubicBezTo>
                  <a:pt x="1554788" y="120941"/>
                  <a:pt x="1461194" y="110269"/>
                  <a:pt x="1373640" y="71141"/>
                </a:cubicBezTo>
                <a:cubicBezTo>
                  <a:pt x="1352504" y="64027"/>
                  <a:pt x="1328352" y="64027"/>
                  <a:pt x="1319295" y="88927"/>
                </a:cubicBezTo>
                <a:cubicBezTo>
                  <a:pt x="1304199" y="124497"/>
                  <a:pt x="1325332" y="145839"/>
                  <a:pt x="1346468" y="163625"/>
                </a:cubicBezTo>
                <a:cubicBezTo>
                  <a:pt x="1382696" y="195638"/>
                  <a:pt x="1424964" y="188525"/>
                  <a:pt x="1464213" y="192082"/>
                </a:cubicBezTo>
                <a:cubicBezTo>
                  <a:pt x="1572902" y="209867"/>
                  <a:pt x="1624228" y="259665"/>
                  <a:pt x="1648381" y="373491"/>
                </a:cubicBezTo>
                <a:cubicBezTo>
                  <a:pt x="1554788" y="327250"/>
                  <a:pt x="1461194" y="384162"/>
                  <a:pt x="1370620" y="352148"/>
                </a:cubicBezTo>
                <a:cubicBezTo>
                  <a:pt x="1346468" y="345034"/>
                  <a:pt x="1310237" y="355706"/>
                  <a:pt x="1322314" y="394834"/>
                </a:cubicBezTo>
                <a:cubicBezTo>
                  <a:pt x="1334390" y="430405"/>
                  <a:pt x="1373640" y="458860"/>
                  <a:pt x="1304199" y="451747"/>
                </a:cubicBezTo>
                <a:cubicBezTo>
                  <a:pt x="1252873" y="448189"/>
                  <a:pt x="1237778" y="405504"/>
                  <a:pt x="1222682" y="359262"/>
                </a:cubicBezTo>
                <a:cubicBezTo>
                  <a:pt x="1210606" y="334364"/>
                  <a:pt x="1177395" y="320135"/>
                  <a:pt x="1153242" y="334364"/>
                </a:cubicBezTo>
                <a:cubicBezTo>
                  <a:pt x="1123051" y="348592"/>
                  <a:pt x="1132108" y="387720"/>
                  <a:pt x="1132108" y="416176"/>
                </a:cubicBezTo>
                <a:cubicBezTo>
                  <a:pt x="1129088" y="469532"/>
                  <a:pt x="1153242" y="494431"/>
                  <a:pt x="1195509" y="505101"/>
                </a:cubicBezTo>
                <a:cubicBezTo>
                  <a:pt x="1246836" y="519330"/>
                  <a:pt x="1298160" y="537116"/>
                  <a:pt x="1364582" y="558458"/>
                </a:cubicBezTo>
                <a:cubicBezTo>
                  <a:pt x="1292122" y="594028"/>
                  <a:pt x="1237778" y="586915"/>
                  <a:pt x="1183434" y="558458"/>
                </a:cubicBezTo>
                <a:cubicBezTo>
                  <a:pt x="1117012" y="526444"/>
                  <a:pt x="1029458" y="483759"/>
                  <a:pt x="975114" y="522887"/>
                </a:cubicBezTo>
                <a:cubicBezTo>
                  <a:pt x="893597" y="579800"/>
                  <a:pt x="827176" y="544229"/>
                  <a:pt x="754716" y="533558"/>
                </a:cubicBezTo>
                <a:cubicBezTo>
                  <a:pt x="603758" y="512216"/>
                  <a:pt x="697352" y="480203"/>
                  <a:pt x="546395" y="462417"/>
                </a:cubicBezTo>
                <a:cubicBezTo>
                  <a:pt x="486012" y="455303"/>
                  <a:pt x="422610" y="426847"/>
                  <a:pt x="335056" y="465975"/>
                </a:cubicBezTo>
                <a:cubicBezTo>
                  <a:pt x="730563" y="672284"/>
                  <a:pt x="917750" y="658055"/>
                  <a:pt x="1270988" y="910606"/>
                </a:cubicBezTo>
                <a:cubicBezTo>
                  <a:pt x="1255893" y="935506"/>
                  <a:pt x="1240798" y="924835"/>
                  <a:pt x="1225701" y="921277"/>
                </a:cubicBezTo>
                <a:cubicBezTo>
                  <a:pt x="1201548" y="917720"/>
                  <a:pt x="1171356" y="903491"/>
                  <a:pt x="1165318" y="949734"/>
                </a:cubicBezTo>
                <a:cubicBezTo>
                  <a:pt x="1162298" y="985305"/>
                  <a:pt x="1180415" y="1003089"/>
                  <a:pt x="1210606" y="1006647"/>
                </a:cubicBezTo>
                <a:cubicBezTo>
                  <a:pt x="1298160" y="1020875"/>
                  <a:pt x="1376658" y="1070674"/>
                  <a:pt x="1455156" y="1113358"/>
                </a:cubicBezTo>
                <a:cubicBezTo>
                  <a:pt x="1491385" y="1131144"/>
                  <a:pt x="1530634" y="1156043"/>
                  <a:pt x="1515538" y="1220069"/>
                </a:cubicBezTo>
                <a:cubicBezTo>
                  <a:pt x="1485348" y="1237855"/>
                  <a:pt x="1464213" y="1212955"/>
                  <a:pt x="1440060" y="1209399"/>
                </a:cubicBezTo>
                <a:cubicBezTo>
                  <a:pt x="1415907" y="1205842"/>
                  <a:pt x="1358543" y="1220069"/>
                  <a:pt x="1373640" y="1230741"/>
                </a:cubicBezTo>
                <a:cubicBezTo>
                  <a:pt x="1443080" y="1269868"/>
                  <a:pt x="1316276" y="1365909"/>
                  <a:pt x="1400810" y="1365909"/>
                </a:cubicBezTo>
                <a:cubicBezTo>
                  <a:pt x="1539691" y="1365909"/>
                  <a:pt x="1615170" y="1536647"/>
                  <a:pt x="1748012" y="1540204"/>
                </a:cubicBezTo>
                <a:cubicBezTo>
                  <a:pt x="1769146" y="1540204"/>
                  <a:pt x="1778203" y="1572219"/>
                  <a:pt x="1778203" y="1597117"/>
                </a:cubicBezTo>
                <a:cubicBezTo>
                  <a:pt x="1778203" y="1629132"/>
                  <a:pt x="1757070" y="1632688"/>
                  <a:pt x="1735936" y="1636245"/>
                </a:cubicBezTo>
                <a:cubicBezTo>
                  <a:pt x="1702725" y="1639802"/>
                  <a:pt x="1666496" y="1597117"/>
                  <a:pt x="1624228" y="1657587"/>
                </a:cubicBezTo>
                <a:cubicBezTo>
                  <a:pt x="1702725" y="1693158"/>
                  <a:pt x="1784242" y="1728729"/>
                  <a:pt x="1781223" y="1849668"/>
                </a:cubicBezTo>
                <a:cubicBezTo>
                  <a:pt x="1781223" y="1881683"/>
                  <a:pt x="1814434" y="1895910"/>
                  <a:pt x="1838587" y="1903025"/>
                </a:cubicBezTo>
                <a:cubicBezTo>
                  <a:pt x="1880854" y="1917252"/>
                  <a:pt x="1914065" y="1938595"/>
                  <a:pt x="1938218" y="1984836"/>
                </a:cubicBezTo>
                <a:cubicBezTo>
                  <a:pt x="1938218" y="1995507"/>
                  <a:pt x="1938218" y="2002622"/>
                  <a:pt x="1938218" y="2013292"/>
                </a:cubicBezTo>
                <a:cubicBezTo>
                  <a:pt x="1932180" y="2123562"/>
                  <a:pt x="1871798" y="2120004"/>
                  <a:pt x="1805376" y="2102219"/>
                </a:cubicBezTo>
                <a:cubicBezTo>
                  <a:pt x="1726878" y="2080877"/>
                  <a:pt x="1648381" y="2038192"/>
                  <a:pt x="1563844" y="2077320"/>
                </a:cubicBezTo>
                <a:cubicBezTo>
                  <a:pt x="1681592" y="2130676"/>
                  <a:pt x="1811414" y="2134233"/>
                  <a:pt x="1920104" y="2208931"/>
                </a:cubicBezTo>
                <a:cubicBezTo>
                  <a:pt x="1515538" y="2223159"/>
                  <a:pt x="1159280" y="1984836"/>
                  <a:pt x="766792" y="1892353"/>
                </a:cubicBezTo>
                <a:cubicBezTo>
                  <a:pt x="778869" y="1952823"/>
                  <a:pt x="812080" y="1967051"/>
                  <a:pt x="839252" y="1974165"/>
                </a:cubicBezTo>
                <a:cubicBezTo>
                  <a:pt x="984170" y="2020407"/>
                  <a:pt x="1110974" y="2112891"/>
                  <a:pt x="1243816" y="2191146"/>
                </a:cubicBezTo>
                <a:cubicBezTo>
                  <a:pt x="1298160" y="2223159"/>
                  <a:pt x="1337410" y="2258731"/>
                  <a:pt x="1358543" y="2326314"/>
                </a:cubicBezTo>
                <a:cubicBezTo>
                  <a:pt x="1376658" y="2390340"/>
                  <a:pt x="1412888" y="2418796"/>
                  <a:pt x="1479310" y="2401012"/>
                </a:cubicBezTo>
                <a:cubicBezTo>
                  <a:pt x="1533654" y="2386784"/>
                  <a:pt x="1591018" y="2393898"/>
                  <a:pt x="1648381" y="2401012"/>
                </a:cubicBezTo>
                <a:cubicBezTo>
                  <a:pt x="1711782" y="2408126"/>
                  <a:pt x="1784242" y="2479267"/>
                  <a:pt x="1769146" y="2518395"/>
                </a:cubicBezTo>
                <a:cubicBezTo>
                  <a:pt x="1738956" y="2582422"/>
                  <a:pt x="1687630" y="2550408"/>
                  <a:pt x="1645361" y="2543294"/>
                </a:cubicBezTo>
                <a:cubicBezTo>
                  <a:pt x="1594036" y="2536181"/>
                  <a:pt x="1500444" y="2518395"/>
                  <a:pt x="1500444" y="2525509"/>
                </a:cubicBezTo>
                <a:cubicBezTo>
                  <a:pt x="1467232" y="2685576"/>
                  <a:pt x="1391754" y="2564636"/>
                  <a:pt x="1337410" y="2564636"/>
                </a:cubicBezTo>
                <a:cubicBezTo>
                  <a:pt x="1286084" y="2564636"/>
                  <a:pt x="1234759" y="2546851"/>
                  <a:pt x="1186452" y="2532623"/>
                </a:cubicBezTo>
                <a:cubicBezTo>
                  <a:pt x="1123051" y="2514837"/>
                  <a:pt x="1065688" y="2546851"/>
                  <a:pt x="1005304" y="2553965"/>
                </a:cubicBezTo>
                <a:cubicBezTo>
                  <a:pt x="950960" y="2561080"/>
                  <a:pt x="981150" y="2653563"/>
                  <a:pt x="947940" y="2692689"/>
                </a:cubicBezTo>
                <a:cubicBezTo>
                  <a:pt x="941903" y="2703362"/>
                  <a:pt x="935864" y="2703362"/>
                  <a:pt x="929826" y="2703362"/>
                </a:cubicBezTo>
                <a:cubicBezTo>
                  <a:pt x="911711" y="2980812"/>
                  <a:pt x="594701" y="2913227"/>
                  <a:pt x="594701" y="2923898"/>
                </a:cubicBezTo>
                <a:cubicBezTo>
                  <a:pt x="567529" y="2941684"/>
                  <a:pt x="534318" y="2899000"/>
                  <a:pt x="501108" y="2941684"/>
                </a:cubicBezTo>
                <a:cubicBezTo>
                  <a:pt x="643007" y="3137322"/>
                  <a:pt x="860386" y="3183563"/>
                  <a:pt x="1053610" y="3329402"/>
                </a:cubicBezTo>
                <a:cubicBezTo>
                  <a:pt x="893597" y="3379202"/>
                  <a:pt x="800002" y="3208463"/>
                  <a:pt x="682256" y="3229805"/>
                </a:cubicBezTo>
                <a:cubicBezTo>
                  <a:pt x="624893" y="3283162"/>
                  <a:pt x="796984" y="3368530"/>
                  <a:pt x="630932" y="3393429"/>
                </a:cubicBezTo>
                <a:cubicBezTo>
                  <a:pt x="703390" y="3439672"/>
                  <a:pt x="754716" y="3485914"/>
                  <a:pt x="806041" y="3539269"/>
                </a:cubicBezTo>
                <a:cubicBezTo>
                  <a:pt x="893597" y="3635309"/>
                  <a:pt x="911711" y="3699337"/>
                  <a:pt x="869444" y="3827390"/>
                </a:cubicBezTo>
                <a:cubicBezTo>
                  <a:pt x="842270" y="3912759"/>
                  <a:pt x="803022" y="3991015"/>
                  <a:pt x="839252" y="4090612"/>
                </a:cubicBezTo>
                <a:cubicBezTo>
                  <a:pt x="863405" y="4158196"/>
                  <a:pt x="854347" y="4204438"/>
                  <a:pt x="763774" y="4172424"/>
                </a:cubicBezTo>
                <a:cubicBezTo>
                  <a:pt x="667160" y="4140411"/>
                  <a:pt x="630932" y="4200882"/>
                  <a:pt x="655085" y="4321821"/>
                </a:cubicBezTo>
                <a:cubicBezTo>
                  <a:pt x="670179" y="4400076"/>
                  <a:pt x="655085" y="4424975"/>
                  <a:pt x="588662" y="4414305"/>
                </a:cubicBezTo>
                <a:cubicBezTo>
                  <a:pt x="516204" y="4403633"/>
                  <a:pt x="446764" y="4353835"/>
                  <a:pt x="356189" y="4378734"/>
                </a:cubicBezTo>
                <a:cubicBezTo>
                  <a:pt x="428648" y="4521016"/>
                  <a:pt x="582626" y="4478331"/>
                  <a:pt x="667160" y="4613499"/>
                </a:cubicBezTo>
                <a:cubicBezTo>
                  <a:pt x="567529" y="4613499"/>
                  <a:pt x="489031" y="4613499"/>
                  <a:pt x="416573" y="4585042"/>
                </a:cubicBezTo>
                <a:cubicBezTo>
                  <a:pt x="386381" y="4574373"/>
                  <a:pt x="353170" y="4560144"/>
                  <a:pt x="335056" y="4602828"/>
                </a:cubicBezTo>
                <a:cubicBezTo>
                  <a:pt x="313920" y="4652628"/>
                  <a:pt x="356189" y="4670412"/>
                  <a:pt x="380342" y="4677526"/>
                </a:cubicBezTo>
                <a:cubicBezTo>
                  <a:pt x="449784" y="4702425"/>
                  <a:pt x="504126" y="4759339"/>
                  <a:pt x="564510" y="4805580"/>
                </a:cubicBezTo>
                <a:cubicBezTo>
                  <a:pt x="694332" y="4905177"/>
                  <a:pt x="836233" y="4990547"/>
                  <a:pt x="944922" y="5154171"/>
                </a:cubicBezTo>
                <a:cubicBezTo>
                  <a:pt x="809060" y="5111487"/>
                  <a:pt x="706410" y="5011889"/>
                  <a:pt x="576586" y="4994104"/>
                </a:cubicBezTo>
                <a:cubicBezTo>
                  <a:pt x="688296" y="5143500"/>
                  <a:pt x="830194" y="5243097"/>
                  <a:pt x="963036" y="5353367"/>
                </a:cubicBezTo>
                <a:cubicBezTo>
                  <a:pt x="1002286" y="5385379"/>
                  <a:pt x="1041534" y="5406721"/>
                  <a:pt x="1047572" y="5474306"/>
                </a:cubicBezTo>
                <a:cubicBezTo>
                  <a:pt x="1065688" y="5605917"/>
                  <a:pt x="1113992" y="5712629"/>
                  <a:pt x="1222682" y="5769542"/>
                </a:cubicBezTo>
                <a:cubicBezTo>
                  <a:pt x="1222682" y="5769542"/>
                  <a:pt x="1216644" y="5790884"/>
                  <a:pt x="1213626" y="5801555"/>
                </a:cubicBezTo>
                <a:cubicBezTo>
                  <a:pt x="1147203" y="5805112"/>
                  <a:pt x="1095878" y="5726858"/>
                  <a:pt x="1014361" y="5755314"/>
                </a:cubicBezTo>
                <a:cubicBezTo>
                  <a:pt x="1095878" y="5862025"/>
                  <a:pt x="1162298" y="5954508"/>
                  <a:pt x="1274008" y="6004307"/>
                </a:cubicBezTo>
                <a:cubicBezTo>
                  <a:pt x="1364582" y="6043434"/>
                  <a:pt x="1476290" y="6068335"/>
                  <a:pt x="1542711" y="6196388"/>
                </a:cubicBezTo>
                <a:cubicBezTo>
                  <a:pt x="1467232" y="6221287"/>
                  <a:pt x="1409868" y="6189274"/>
                  <a:pt x="1352504" y="6167932"/>
                </a:cubicBezTo>
                <a:cubicBezTo>
                  <a:pt x="1264950" y="6132361"/>
                  <a:pt x="1177395" y="6093234"/>
                  <a:pt x="1089840" y="6057663"/>
                </a:cubicBezTo>
                <a:cubicBezTo>
                  <a:pt x="1056628" y="6043434"/>
                  <a:pt x="1020400" y="6036320"/>
                  <a:pt x="999266" y="6100347"/>
                </a:cubicBezTo>
                <a:cubicBezTo>
                  <a:pt x="1110974" y="6114575"/>
                  <a:pt x="1177395" y="6199945"/>
                  <a:pt x="1246836" y="6281757"/>
                </a:cubicBezTo>
                <a:cubicBezTo>
                  <a:pt x="1286084" y="6327999"/>
                  <a:pt x="1319295" y="6388469"/>
                  <a:pt x="1388735" y="6367127"/>
                </a:cubicBezTo>
                <a:cubicBezTo>
                  <a:pt x="1424964" y="6356456"/>
                  <a:pt x="1449118" y="6388469"/>
                  <a:pt x="1446099" y="6431153"/>
                </a:cubicBezTo>
                <a:cubicBezTo>
                  <a:pt x="1431002" y="6580550"/>
                  <a:pt x="1518558" y="6630349"/>
                  <a:pt x="1609132" y="6658805"/>
                </a:cubicBezTo>
                <a:cubicBezTo>
                  <a:pt x="1741974" y="6701489"/>
                  <a:pt x="1859720" y="6786859"/>
                  <a:pt x="1983504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Picture 2" descr="Self Aligning Ball Bearings | Ball Bearings | Products | NSK Global">
            <a:extLst>
              <a:ext uri="{FF2B5EF4-FFF2-40B4-BE49-F238E27FC236}">
                <a16:creationId xmlns:a16="http://schemas.microsoft.com/office/drawing/2014/main" id="{E9E52D39-86BB-2FFF-55AF-C3870BCA4F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400" b="90000" l="10000" r="90000">
                        <a14:foregroundMark x1="57200" y1="7600" x2="49000" y2="6400"/>
                        <a14:foregroundMark x1="41600" y1="9000" x2="36000" y2="13400"/>
                        <a14:foregroundMark x1="31600" y1="21400" x2="27400" y2="33200"/>
                        <a14:foregroundMark x1="27200" y1="55800" x2="28400" y2="71200"/>
                        <a14:foregroundMark x1="28400" y1="71200" x2="30200" y2="74800"/>
                        <a14:foregroundMark x1="71200" y1="73800" x2="74800" y2="54000"/>
                        <a14:foregroundMark x1="68200" y1="39600" x2="58800" y2="19000"/>
                        <a14:foregroundMark x1="68600" y1="36800" x2="62600" y2="17400"/>
                        <a14:foregroundMark x1="62600" y1="17400" x2="60600" y2="15000"/>
                        <a14:foregroundMark x1="74600" y1="67000" x2="73400" y2="44200"/>
                        <a14:foregroundMark x1="76000" y1="48600" x2="75600" y2="43000"/>
                        <a14:foregroundMark x1="75200" y1="38600" x2="77200" y2="44800"/>
                        <a14:foregroundMark x1="74000" y1="37400" x2="74000" y2="326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2987298"/>
            <a:ext cx="3793999" cy="3793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9DFDB65-2552-86F1-CC32-F301B928E87E}"/>
              </a:ext>
            </a:extLst>
          </p:cNvPr>
          <p:cNvSpPr txBox="1"/>
          <p:nvPr/>
        </p:nvSpPr>
        <p:spPr>
          <a:xfrm>
            <a:off x="1899658" y="1689574"/>
            <a:ext cx="41423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u="sng" dirty="0"/>
              <a:t>1  Bearing</a:t>
            </a:r>
          </a:p>
        </p:txBody>
      </p:sp>
      <p:pic>
        <p:nvPicPr>
          <p:cNvPr id="10" name="Picture 4" descr="Self-Aligning ball bearing with extended inner ring - Buy Self-Aligning  Ball Bearings Product on Wuxi MBY Bearing Technology Co.,Ltd">
            <a:extLst>
              <a:ext uri="{FF2B5EF4-FFF2-40B4-BE49-F238E27FC236}">
                <a16:creationId xmlns:a16="http://schemas.microsoft.com/office/drawing/2014/main" id="{C808ED4F-8996-86E5-E507-852790793A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353" y="3268711"/>
            <a:ext cx="2968482" cy="3335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Bearing selection 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2461287"/>
            <a:ext cx="8778239" cy="3180522"/>
          </a:xfrm>
          <a:prstGeom prst="rect">
            <a:avLst/>
          </a:prstGeom>
        </p:spPr>
      </p:pic>
      <p:sp>
        <p:nvSpPr>
          <p:cNvPr id="12" name="Right Arrow 11"/>
          <p:cNvSpPr/>
          <p:nvPr/>
        </p:nvSpPr>
        <p:spPr bwMode="auto">
          <a:xfrm>
            <a:off x="6553200" y="4404936"/>
            <a:ext cx="1244405" cy="167064"/>
          </a:xfrm>
          <a:prstGeom prst="rightArrow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6181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" grpId="0"/>
      <p:bldP spid="1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5F879AC3-D4CE-493C-ADC7-06205677F4F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6" name="Freeform: Shape 12">
            <a:extLst>
              <a:ext uri="{FF2B5EF4-FFF2-40B4-BE49-F238E27FC236}">
                <a16:creationId xmlns:a16="http://schemas.microsoft.com/office/drawing/2014/main" id="{736F0DFD-0954-464F-BF12-DD2E6F6E038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983504" cy="6858000"/>
          </a:xfrm>
          <a:custGeom>
            <a:avLst/>
            <a:gdLst>
              <a:gd name="connsiteX0" fmla="*/ 0 w 1983504"/>
              <a:gd name="connsiteY0" fmla="*/ 0 h 6858000"/>
              <a:gd name="connsiteX1" fmla="*/ 1376658 w 1983504"/>
              <a:gd name="connsiteY1" fmla="*/ 0 h 6858000"/>
              <a:gd name="connsiteX2" fmla="*/ 1690650 w 1983504"/>
              <a:gd name="connsiteY2" fmla="*/ 110269 h 6858000"/>
              <a:gd name="connsiteX3" fmla="*/ 1645361 w 1983504"/>
              <a:gd name="connsiteY3" fmla="*/ 135168 h 6858000"/>
              <a:gd name="connsiteX4" fmla="*/ 1373640 w 1983504"/>
              <a:gd name="connsiteY4" fmla="*/ 71141 h 6858000"/>
              <a:gd name="connsiteX5" fmla="*/ 1319295 w 1983504"/>
              <a:gd name="connsiteY5" fmla="*/ 88927 h 6858000"/>
              <a:gd name="connsiteX6" fmla="*/ 1346468 w 1983504"/>
              <a:gd name="connsiteY6" fmla="*/ 163625 h 6858000"/>
              <a:gd name="connsiteX7" fmla="*/ 1464213 w 1983504"/>
              <a:gd name="connsiteY7" fmla="*/ 192082 h 6858000"/>
              <a:gd name="connsiteX8" fmla="*/ 1648381 w 1983504"/>
              <a:gd name="connsiteY8" fmla="*/ 373491 h 6858000"/>
              <a:gd name="connsiteX9" fmla="*/ 1370620 w 1983504"/>
              <a:gd name="connsiteY9" fmla="*/ 352148 h 6858000"/>
              <a:gd name="connsiteX10" fmla="*/ 1322314 w 1983504"/>
              <a:gd name="connsiteY10" fmla="*/ 394834 h 6858000"/>
              <a:gd name="connsiteX11" fmla="*/ 1304199 w 1983504"/>
              <a:gd name="connsiteY11" fmla="*/ 451747 h 6858000"/>
              <a:gd name="connsiteX12" fmla="*/ 1222682 w 1983504"/>
              <a:gd name="connsiteY12" fmla="*/ 359262 h 6858000"/>
              <a:gd name="connsiteX13" fmla="*/ 1153242 w 1983504"/>
              <a:gd name="connsiteY13" fmla="*/ 334364 h 6858000"/>
              <a:gd name="connsiteX14" fmla="*/ 1132108 w 1983504"/>
              <a:gd name="connsiteY14" fmla="*/ 416176 h 6858000"/>
              <a:gd name="connsiteX15" fmla="*/ 1195509 w 1983504"/>
              <a:gd name="connsiteY15" fmla="*/ 505101 h 6858000"/>
              <a:gd name="connsiteX16" fmla="*/ 1364582 w 1983504"/>
              <a:gd name="connsiteY16" fmla="*/ 558458 h 6858000"/>
              <a:gd name="connsiteX17" fmla="*/ 1183434 w 1983504"/>
              <a:gd name="connsiteY17" fmla="*/ 558458 h 6858000"/>
              <a:gd name="connsiteX18" fmla="*/ 975114 w 1983504"/>
              <a:gd name="connsiteY18" fmla="*/ 522887 h 6858000"/>
              <a:gd name="connsiteX19" fmla="*/ 754716 w 1983504"/>
              <a:gd name="connsiteY19" fmla="*/ 533558 h 6858000"/>
              <a:gd name="connsiteX20" fmla="*/ 546395 w 1983504"/>
              <a:gd name="connsiteY20" fmla="*/ 462417 h 6858000"/>
              <a:gd name="connsiteX21" fmla="*/ 335056 w 1983504"/>
              <a:gd name="connsiteY21" fmla="*/ 465975 h 6858000"/>
              <a:gd name="connsiteX22" fmla="*/ 1270988 w 1983504"/>
              <a:gd name="connsiteY22" fmla="*/ 910606 h 6858000"/>
              <a:gd name="connsiteX23" fmla="*/ 1225701 w 1983504"/>
              <a:gd name="connsiteY23" fmla="*/ 921277 h 6858000"/>
              <a:gd name="connsiteX24" fmla="*/ 1165318 w 1983504"/>
              <a:gd name="connsiteY24" fmla="*/ 949734 h 6858000"/>
              <a:gd name="connsiteX25" fmla="*/ 1210606 w 1983504"/>
              <a:gd name="connsiteY25" fmla="*/ 1006647 h 6858000"/>
              <a:gd name="connsiteX26" fmla="*/ 1455156 w 1983504"/>
              <a:gd name="connsiteY26" fmla="*/ 1113358 h 6858000"/>
              <a:gd name="connsiteX27" fmla="*/ 1515538 w 1983504"/>
              <a:gd name="connsiteY27" fmla="*/ 1220069 h 6858000"/>
              <a:gd name="connsiteX28" fmla="*/ 1440060 w 1983504"/>
              <a:gd name="connsiteY28" fmla="*/ 1209399 h 6858000"/>
              <a:gd name="connsiteX29" fmla="*/ 1373640 w 1983504"/>
              <a:gd name="connsiteY29" fmla="*/ 1230741 h 6858000"/>
              <a:gd name="connsiteX30" fmla="*/ 1400810 w 1983504"/>
              <a:gd name="connsiteY30" fmla="*/ 1365909 h 6858000"/>
              <a:gd name="connsiteX31" fmla="*/ 1748012 w 1983504"/>
              <a:gd name="connsiteY31" fmla="*/ 1540204 h 6858000"/>
              <a:gd name="connsiteX32" fmla="*/ 1778203 w 1983504"/>
              <a:gd name="connsiteY32" fmla="*/ 1597117 h 6858000"/>
              <a:gd name="connsiteX33" fmla="*/ 1735936 w 1983504"/>
              <a:gd name="connsiteY33" fmla="*/ 1636245 h 6858000"/>
              <a:gd name="connsiteX34" fmla="*/ 1624228 w 1983504"/>
              <a:gd name="connsiteY34" fmla="*/ 1657587 h 6858000"/>
              <a:gd name="connsiteX35" fmla="*/ 1781223 w 1983504"/>
              <a:gd name="connsiteY35" fmla="*/ 1849668 h 6858000"/>
              <a:gd name="connsiteX36" fmla="*/ 1838587 w 1983504"/>
              <a:gd name="connsiteY36" fmla="*/ 1903025 h 6858000"/>
              <a:gd name="connsiteX37" fmla="*/ 1938218 w 1983504"/>
              <a:gd name="connsiteY37" fmla="*/ 1984836 h 6858000"/>
              <a:gd name="connsiteX38" fmla="*/ 1938218 w 1983504"/>
              <a:gd name="connsiteY38" fmla="*/ 2013292 h 6858000"/>
              <a:gd name="connsiteX39" fmla="*/ 1805376 w 1983504"/>
              <a:gd name="connsiteY39" fmla="*/ 2102219 h 6858000"/>
              <a:gd name="connsiteX40" fmla="*/ 1563844 w 1983504"/>
              <a:gd name="connsiteY40" fmla="*/ 2077320 h 6858000"/>
              <a:gd name="connsiteX41" fmla="*/ 1920104 w 1983504"/>
              <a:gd name="connsiteY41" fmla="*/ 2208931 h 6858000"/>
              <a:gd name="connsiteX42" fmla="*/ 766792 w 1983504"/>
              <a:gd name="connsiteY42" fmla="*/ 1892353 h 6858000"/>
              <a:gd name="connsiteX43" fmla="*/ 839252 w 1983504"/>
              <a:gd name="connsiteY43" fmla="*/ 1974165 h 6858000"/>
              <a:gd name="connsiteX44" fmla="*/ 1243816 w 1983504"/>
              <a:gd name="connsiteY44" fmla="*/ 2191146 h 6858000"/>
              <a:gd name="connsiteX45" fmla="*/ 1358543 w 1983504"/>
              <a:gd name="connsiteY45" fmla="*/ 2326314 h 6858000"/>
              <a:gd name="connsiteX46" fmla="*/ 1479310 w 1983504"/>
              <a:gd name="connsiteY46" fmla="*/ 2401012 h 6858000"/>
              <a:gd name="connsiteX47" fmla="*/ 1648381 w 1983504"/>
              <a:gd name="connsiteY47" fmla="*/ 2401012 h 6858000"/>
              <a:gd name="connsiteX48" fmla="*/ 1769146 w 1983504"/>
              <a:gd name="connsiteY48" fmla="*/ 2518395 h 6858000"/>
              <a:gd name="connsiteX49" fmla="*/ 1645361 w 1983504"/>
              <a:gd name="connsiteY49" fmla="*/ 2543294 h 6858000"/>
              <a:gd name="connsiteX50" fmla="*/ 1500444 w 1983504"/>
              <a:gd name="connsiteY50" fmla="*/ 2525509 h 6858000"/>
              <a:gd name="connsiteX51" fmla="*/ 1337410 w 1983504"/>
              <a:gd name="connsiteY51" fmla="*/ 2564636 h 6858000"/>
              <a:gd name="connsiteX52" fmla="*/ 1186452 w 1983504"/>
              <a:gd name="connsiteY52" fmla="*/ 2532623 h 6858000"/>
              <a:gd name="connsiteX53" fmla="*/ 1005304 w 1983504"/>
              <a:gd name="connsiteY53" fmla="*/ 2553965 h 6858000"/>
              <a:gd name="connsiteX54" fmla="*/ 947940 w 1983504"/>
              <a:gd name="connsiteY54" fmla="*/ 2692689 h 6858000"/>
              <a:gd name="connsiteX55" fmla="*/ 929826 w 1983504"/>
              <a:gd name="connsiteY55" fmla="*/ 2703362 h 6858000"/>
              <a:gd name="connsiteX56" fmla="*/ 594701 w 1983504"/>
              <a:gd name="connsiteY56" fmla="*/ 2923898 h 6858000"/>
              <a:gd name="connsiteX57" fmla="*/ 501108 w 1983504"/>
              <a:gd name="connsiteY57" fmla="*/ 2941684 h 6858000"/>
              <a:gd name="connsiteX58" fmla="*/ 1053610 w 1983504"/>
              <a:gd name="connsiteY58" fmla="*/ 3329402 h 6858000"/>
              <a:gd name="connsiteX59" fmla="*/ 682256 w 1983504"/>
              <a:gd name="connsiteY59" fmla="*/ 3229805 h 6858000"/>
              <a:gd name="connsiteX60" fmla="*/ 630932 w 1983504"/>
              <a:gd name="connsiteY60" fmla="*/ 3393429 h 6858000"/>
              <a:gd name="connsiteX61" fmla="*/ 806041 w 1983504"/>
              <a:gd name="connsiteY61" fmla="*/ 3539269 h 6858000"/>
              <a:gd name="connsiteX62" fmla="*/ 869444 w 1983504"/>
              <a:gd name="connsiteY62" fmla="*/ 3827390 h 6858000"/>
              <a:gd name="connsiteX63" fmla="*/ 839252 w 1983504"/>
              <a:gd name="connsiteY63" fmla="*/ 4090612 h 6858000"/>
              <a:gd name="connsiteX64" fmla="*/ 763774 w 1983504"/>
              <a:gd name="connsiteY64" fmla="*/ 4172424 h 6858000"/>
              <a:gd name="connsiteX65" fmla="*/ 655085 w 1983504"/>
              <a:gd name="connsiteY65" fmla="*/ 4321821 h 6858000"/>
              <a:gd name="connsiteX66" fmla="*/ 588662 w 1983504"/>
              <a:gd name="connsiteY66" fmla="*/ 4414305 h 6858000"/>
              <a:gd name="connsiteX67" fmla="*/ 356189 w 1983504"/>
              <a:gd name="connsiteY67" fmla="*/ 4378734 h 6858000"/>
              <a:gd name="connsiteX68" fmla="*/ 667160 w 1983504"/>
              <a:gd name="connsiteY68" fmla="*/ 4613499 h 6858000"/>
              <a:gd name="connsiteX69" fmla="*/ 416573 w 1983504"/>
              <a:gd name="connsiteY69" fmla="*/ 4585042 h 6858000"/>
              <a:gd name="connsiteX70" fmla="*/ 335056 w 1983504"/>
              <a:gd name="connsiteY70" fmla="*/ 4602828 h 6858000"/>
              <a:gd name="connsiteX71" fmla="*/ 380342 w 1983504"/>
              <a:gd name="connsiteY71" fmla="*/ 4677526 h 6858000"/>
              <a:gd name="connsiteX72" fmla="*/ 564510 w 1983504"/>
              <a:gd name="connsiteY72" fmla="*/ 4805580 h 6858000"/>
              <a:gd name="connsiteX73" fmla="*/ 944922 w 1983504"/>
              <a:gd name="connsiteY73" fmla="*/ 5154171 h 6858000"/>
              <a:gd name="connsiteX74" fmla="*/ 576586 w 1983504"/>
              <a:gd name="connsiteY74" fmla="*/ 4994104 h 6858000"/>
              <a:gd name="connsiteX75" fmla="*/ 963036 w 1983504"/>
              <a:gd name="connsiteY75" fmla="*/ 5353367 h 6858000"/>
              <a:gd name="connsiteX76" fmla="*/ 1047572 w 1983504"/>
              <a:gd name="connsiteY76" fmla="*/ 5474306 h 6858000"/>
              <a:gd name="connsiteX77" fmla="*/ 1222682 w 1983504"/>
              <a:gd name="connsiteY77" fmla="*/ 5769542 h 6858000"/>
              <a:gd name="connsiteX78" fmla="*/ 1213626 w 1983504"/>
              <a:gd name="connsiteY78" fmla="*/ 5801555 h 6858000"/>
              <a:gd name="connsiteX79" fmla="*/ 1014361 w 1983504"/>
              <a:gd name="connsiteY79" fmla="*/ 5755314 h 6858000"/>
              <a:gd name="connsiteX80" fmla="*/ 1274008 w 1983504"/>
              <a:gd name="connsiteY80" fmla="*/ 6004307 h 6858000"/>
              <a:gd name="connsiteX81" fmla="*/ 1542711 w 1983504"/>
              <a:gd name="connsiteY81" fmla="*/ 6196388 h 6858000"/>
              <a:gd name="connsiteX82" fmla="*/ 1352504 w 1983504"/>
              <a:gd name="connsiteY82" fmla="*/ 6167932 h 6858000"/>
              <a:gd name="connsiteX83" fmla="*/ 1089840 w 1983504"/>
              <a:gd name="connsiteY83" fmla="*/ 6057663 h 6858000"/>
              <a:gd name="connsiteX84" fmla="*/ 999266 w 1983504"/>
              <a:gd name="connsiteY84" fmla="*/ 6100347 h 6858000"/>
              <a:gd name="connsiteX85" fmla="*/ 1246836 w 1983504"/>
              <a:gd name="connsiteY85" fmla="*/ 6281757 h 6858000"/>
              <a:gd name="connsiteX86" fmla="*/ 1388735 w 1983504"/>
              <a:gd name="connsiteY86" fmla="*/ 6367127 h 6858000"/>
              <a:gd name="connsiteX87" fmla="*/ 1446099 w 1983504"/>
              <a:gd name="connsiteY87" fmla="*/ 6431153 h 6858000"/>
              <a:gd name="connsiteX88" fmla="*/ 1609132 w 1983504"/>
              <a:gd name="connsiteY88" fmla="*/ 6658805 h 6858000"/>
              <a:gd name="connsiteX89" fmla="*/ 1983504 w 1983504"/>
              <a:gd name="connsiteY89" fmla="*/ 6858000 h 6858000"/>
              <a:gd name="connsiteX90" fmla="*/ 0 w 1983504"/>
              <a:gd name="connsiteY9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1983504" h="6858000">
                <a:moveTo>
                  <a:pt x="0" y="0"/>
                </a:moveTo>
                <a:lnTo>
                  <a:pt x="1376658" y="0"/>
                </a:lnTo>
                <a:cubicBezTo>
                  <a:pt x="1482328" y="35571"/>
                  <a:pt x="1584980" y="78255"/>
                  <a:pt x="1690650" y="110269"/>
                </a:cubicBezTo>
                <a:cubicBezTo>
                  <a:pt x="1675553" y="145839"/>
                  <a:pt x="1660458" y="138725"/>
                  <a:pt x="1645361" y="135168"/>
                </a:cubicBezTo>
                <a:cubicBezTo>
                  <a:pt x="1554788" y="120941"/>
                  <a:pt x="1461194" y="110269"/>
                  <a:pt x="1373640" y="71141"/>
                </a:cubicBezTo>
                <a:cubicBezTo>
                  <a:pt x="1352504" y="64027"/>
                  <a:pt x="1328352" y="64027"/>
                  <a:pt x="1319295" y="88927"/>
                </a:cubicBezTo>
                <a:cubicBezTo>
                  <a:pt x="1304199" y="124497"/>
                  <a:pt x="1325332" y="145839"/>
                  <a:pt x="1346468" y="163625"/>
                </a:cubicBezTo>
                <a:cubicBezTo>
                  <a:pt x="1382696" y="195638"/>
                  <a:pt x="1424964" y="188525"/>
                  <a:pt x="1464213" y="192082"/>
                </a:cubicBezTo>
                <a:cubicBezTo>
                  <a:pt x="1572902" y="209867"/>
                  <a:pt x="1624228" y="259665"/>
                  <a:pt x="1648381" y="373491"/>
                </a:cubicBezTo>
                <a:cubicBezTo>
                  <a:pt x="1554788" y="327250"/>
                  <a:pt x="1461194" y="384162"/>
                  <a:pt x="1370620" y="352148"/>
                </a:cubicBezTo>
                <a:cubicBezTo>
                  <a:pt x="1346468" y="345034"/>
                  <a:pt x="1310237" y="355706"/>
                  <a:pt x="1322314" y="394834"/>
                </a:cubicBezTo>
                <a:cubicBezTo>
                  <a:pt x="1334390" y="430405"/>
                  <a:pt x="1373640" y="458860"/>
                  <a:pt x="1304199" y="451747"/>
                </a:cubicBezTo>
                <a:cubicBezTo>
                  <a:pt x="1252873" y="448189"/>
                  <a:pt x="1237778" y="405504"/>
                  <a:pt x="1222682" y="359262"/>
                </a:cubicBezTo>
                <a:cubicBezTo>
                  <a:pt x="1210606" y="334364"/>
                  <a:pt x="1177395" y="320135"/>
                  <a:pt x="1153242" y="334364"/>
                </a:cubicBezTo>
                <a:cubicBezTo>
                  <a:pt x="1123051" y="348592"/>
                  <a:pt x="1132108" y="387720"/>
                  <a:pt x="1132108" y="416176"/>
                </a:cubicBezTo>
                <a:cubicBezTo>
                  <a:pt x="1129088" y="469532"/>
                  <a:pt x="1153242" y="494431"/>
                  <a:pt x="1195509" y="505101"/>
                </a:cubicBezTo>
                <a:cubicBezTo>
                  <a:pt x="1246836" y="519330"/>
                  <a:pt x="1298160" y="537116"/>
                  <a:pt x="1364582" y="558458"/>
                </a:cubicBezTo>
                <a:cubicBezTo>
                  <a:pt x="1292122" y="594028"/>
                  <a:pt x="1237778" y="586915"/>
                  <a:pt x="1183434" y="558458"/>
                </a:cubicBezTo>
                <a:cubicBezTo>
                  <a:pt x="1117012" y="526444"/>
                  <a:pt x="1029458" y="483759"/>
                  <a:pt x="975114" y="522887"/>
                </a:cubicBezTo>
                <a:cubicBezTo>
                  <a:pt x="893597" y="579800"/>
                  <a:pt x="827176" y="544229"/>
                  <a:pt x="754716" y="533558"/>
                </a:cubicBezTo>
                <a:cubicBezTo>
                  <a:pt x="603758" y="512216"/>
                  <a:pt x="697352" y="480203"/>
                  <a:pt x="546395" y="462417"/>
                </a:cubicBezTo>
                <a:cubicBezTo>
                  <a:pt x="486012" y="455303"/>
                  <a:pt x="422610" y="426847"/>
                  <a:pt x="335056" y="465975"/>
                </a:cubicBezTo>
                <a:cubicBezTo>
                  <a:pt x="730563" y="672284"/>
                  <a:pt x="917750" y="658055"/>
                  <a:pt x="1270988" y="910606"/>
                </a:cubicBezTo>
                <a:cubicBezTo>
                  <a:pt x="1255893" y="935506"/>
                  <a:pt x="1240798" y="924835"/>
                  <a:pt x="1225701" y="921277"/>
                </a:cubicBezTo>
                <a:cubicBezTo>
                  <a:pt x="1201548" y="917720"/>
                  <a:pt x="1171356" y="903491"/>
                  <a:pt x="1165318" y="949734"/>
                </a:cubicBezTo>
                <a:cubicBezTo>
                  <a:pt x="1162298" y="985305"/>
                  <a:pt x="1180415" y="1003089"/>
                  <a:pt x="1210606" y="1006647"/>
                </a:cubicBezTo>
                <a:cubicBezTo>
                  <a:pt x="1298160" y="1020875"/>
                  <a:pt x="1376658" y="1070674"/>
                  <a:pt x="1455156" y="1113358"/>
                </a:cubicBezTo>
                <a:cubicBezTo>
                  <a:pt x="1491385" y="1131144"/>
                  <a:pt x="1530634" y="1156043"/>
                  <a:pt x="1515538" y="1220069"/>
                </a:cubicBezTo>
                <a:cubicBezTo>
                  <a:pt x="1485348" y="1237855"/>
                  <a:pt x="1464213" y="1212955"/>
                  <a:pt x="1440060" y="1209399"/>
                </a:cubicBezTo>
                <a:cubicBezTo>
                  <a:pt x="1415907" y="1205842"/>
                  <a:pt x="1358543" y="1220069"/>
                  <a:pt x="1373640" y="1230741"/>
                </a:cubicBezTo>
                <a:cubicBezTo>
                  <a:pt x="1443080" y="1269868"/>
                  <a:pt x="1316276" y="1365909"/>
                  <a:pt x="1400810" y="1365909"/>
                </a:cubicBezTo>
                <a:cubicBezTo>
                  <a:pt x="1539691" y="1365909"/>
                  <a:pt x="1615170" y="1536647"/>
                  <a:pt x="1748012" y="1540204"/>
                </a:cubicBezTo>
                <a:cubicBezTo>
                  <a:pt x="1769146" y="1540204"/>
                  <a:pt x="1778203" y="1572219"/>
                  <a:pt x="1778203" y="1597117"/>
                </a:cubicBezTo>
                <a:cubicBezTo>
                  <a:pt x="1778203" y="1629132"/>
                  <a:pt x="1757070" y="1632688"/>
                  <a:pt x="1735936" y="1636245"/>
                </a:cubicBezTo>
                <a:cubicBezTo>
                  <a:pt x="1702725" y="1639802"/>
                  <a:pt x="1666496" y="1597117"/>
                  <a:pt x="1624228" y="1657587"/>
                </a:cubicBezTo>
                <a:cubicBezTo>
                  <a:pt x="1702725" y="1693158"/>
                  <a:pt x="1784242" y="1728729"/>
                  <a:pt x="1781223" y="1849668"/>
                </a:cubicBezTo>
                <a:cubicBezTo>
                  <a:pt x="1781223" y="1881683"/>
                  <a:pt x="1814434" y="1895910"/>
                  <a:pt x="1838587" y="1903025"/>
                </a:cubicBezTo>
                <a:cubicBezTo>
                  <a:pt x="1880854" y="1917252"/>
                  <a:pt x="1914065" y="1938595"/>
                  <a:pt x="1938218" y="1984836"/>
                </a:cubicBezTo>
                <a:cubicBezTo>
                  <a:pt x="1938218" y="1995507"/>
                  <a:pt x="1938218" y="2002622"/>
                  <a:pt x="1938218" y="2013292"/>
                </a:cubicBezTo>
                <a:cubicBezTo>
                  <a:pt x="1932180" y="2123562"/>
                  <a:pt x="1871798" y="2120004"/>
                  <a:pt x="1805376" y="2102219"/>
                </a:cubicBezTo>
                <a:cubicBezTo>
                  <a:pt x="1726878" y="2080877"/>
                  <a:pt x="1648381" y="2038192"/>
                  <a:pt x="1563844" y="2077320"/>
                </a:cubicBezTo>
                <a:cubicBezTo>
                  <a:pt x="1681592" y="2130676"/>
                  <a:pt x="1811414" y="2134233"/>
                  <a:pt x="1920104" y="2208931"/>
                </a:cubicBezTo>
                <a:cubicBezTo>
                  <a:pt x="1515538" y="2223159"/>
                  <a:pt x="1159280" y="1984836"/>
                  <a:pt x="766792" y="1892353"/>
                </a:cubicBezTo>
                <a:cubicBezTo>
                  <a:pt x="778869" y="1952823"/>
                  <a:pt x="812080" y="1967051"/>
                  <a:pt x="839252" y="1974165"/>
                </a:cubicBezTo>
                <a:cubicBezTo>
                  <a:pt x="984170" y="2020407"/>
                  <a:pt x="1110974" y="2112891"/>
                  <a:pt x="1243816" y="2191146"/>
                </a:cubicBezTo>
                <a:cubicBezTo>
                  <a:pt x="1298160" y="2223159"/>
                  <a:pt x="1337410" y="2258731"/>
                  <a:pt x="1358543" y="2326314"/>
                </a:cubicBezTo>
                <a:cubicBezTo>
                  <a:pt x="1376658" y="2390340"/>
                  <a:pt x="1412888" y="2418796"/>
                  <a:pt x="1479310" y="2401012"/>
                </a:cubicBezTo>
                <a:cubicBezTo>
                  <a:pt x="1533654" y="2386784"/>
                  <a:pt x="1591018" y="2393898"/>
                  <a:pt x="1648381" y="2401012"/>
                </a:cubicBezTo>
                <a:cubicBezTo>
                  <a:pt x="1711782" y="2408126"/>
                  <a:pt x="1784242" y="2479267"/>
                  <a:pt x="1769146" y="2518395"/>
                </a:cubicBezTo>
                <a:cubicBezTo>
                  <a:pt x="1738956" y="2582422"/>
                  <a:pt x="1687630" y="2550408"/>
                  <a:pt x="1645361" y="2543294"/>
                </a:cubicBezTo>
                <a:cubicBezTo>
                  <a:pt x="1594036" y="2536181"/>
                  <a:pt x="1500444" y="2518395"/>
                  <a:pt x="1500444" y="2525509"/>
                </a:cubicBezTo>
                <a:cubicBezTo>
                  <a:pt x="1467232" y="2685576"/>
                  <a:pt x="1391754" y="2564636"/>
                  <a:pt x="1337410" y="2564636"/>
                </a:cubicBezTo>
                <a:cubicBezTo>
                  <a:pt x="1286084" y="2564636"/>
                  <a:pt x="1234759" y="2546851"/>
                  <a:pt x="1186452" y="2532623"/>
                </a:cubicBezTo>
                <a:cubicBezTo>
                  <a:pt x="1123051" y="2514837"/>
                  <a:pt x="1065688" y="2546851"/>
                  <a:pt x="1005304" y="2553965"/>
                </a:cubicBezTo>
                <a:cubicBezTo>
                  <a:pt x="950960" y="2561080"/>
                  <a:pt x="981150" y="2653563"/>
                  <a:pt x="947940" y="2692689"/>
                </a:cubicBezTo>
                <a:cubicBezTo>
                  <a:pt x="941903" y="2703362"/>
                  <a:pt x="935864" y="2703362"/>
                  <a:pt x="929826" y="2703362"/>
                </a:cubicBezTo>
                <a:cubicBezTo>
                  <a:pt x="911711" y="2980812"/>
                  <a:pt x="594701" y="2913227"/>
                  <a:pt x="594701" y="2923898"/>
                </a:cubicBezTo>
                <a:cubicBezTo>
                  <a:pt x="567529" y="2941684"/>
                  <a:pt x="534318" y="2899000"/>
                  <a:pt x="501108" y="2941684"/>
                </a:cubicBezTo>
                <a:cubicBezTo>
                  <a:pt x="643007" y="3137322"/>
                  <a:pt x="860386" y="3183563"/>
                  <a:pt x="1053610" y="3329402"/>
                </a:cubicBezTo>
                <a:cubicBezTo>
                  <a:pt x="893597" y="3379202"/>
                  <a:pt x="800002" y="3208463"/>
                  <a:pt x="682256" y="3229805"/>
                </a:cubicBezTo>
                <a:cubicBezTo>
                  <a:pt x="624893" y="3283162"/>
                  <a:pt x="796984" y="3368530"/>
                  <a:pt x="630932" y="3393429"/>
                </a:cubicBezTo>
                <a:cubicBezTo>
                  <a:pt x="703390" y="3439672"/>
                  <a:pt x="754716" y="3485914"/>
                  <a:pt x="806041" y="3539269"/>
                </a:cubicBezTo>
                <a:cubicBezTo>
                  <a:pt x="893597" y="3635309"/>
                  <a:pt x="911711" y="3699337"/>
                  <a:pt x="869444" y="3827390"/>
                </a:cubicBezTo>
                <a:cubicBezTo>
                  <a:pt x="842270" y="3912759"/>
                  <a:pt x="803022" y="3991015"/>
                  <a:pt x="839252" y="4090612"/>
                </a:cubicBezTo>
                <a:cubicBezTo>
                  <a:pt x="863405" y="4158196"/>
                  <a:pt x="854347" y="4204438"/>
                  <a:pt x="763774" y="4172424"/>
                </a:cubicBezTo>
                <a:cubicBezTo>
                  <a:pt x="667160" y="4140411"/>
                  <a:pt x="630932" y="4200882"/>
                  <a:pt x="655085" y="4321821"/>
                </a:cubicBezTo>
                <a:cubicBezTo>
                  <a:pt x="670179" y="4400076"/>
                  <a:pt x="655085" y="4424975"/>
                  <a:pt x="588662" y="4414305"/>
                </a:cubicBezTo>
                <a:cubicBezTo>
                  <a:pt x="516204" y="4403633"/>
                  <a:pt x="446764" y="4353835"/>
                  <a:pt x="356189" y="4378734"/>
                </a:cubicBezTo>
                <a:cubicBezTo>
                  <a:pt x="428648" y="4521016"/>
                  <a:pt x="582626" y="4478331"/>
                  <a:pt x="667160" y="4613499"/>
                </a:cubicBezTo>
                <a:cubicBezTo>
                  <a:pt x="567529" y="4613499"/>
                  <a:pt x="489031" y="4613499"/>
                  <a:pt x="416573" y="4585042"/>
                </a:cubicBezTo>
                <a:cubicBezTo>
                  <a:pt x="386381" y="4574373"/>
                  <a:pt x="353170" y="4560144"/>
                  <a:pt x="335056" y="4602828"/>
                </a:cubicBezTo>
                <a:cubicBezTo>
                  <a:pt x="313920" y="4652628"/>
                  <a:pt x="356189" y="4670412"/>
                  <a:pt x="380342" y="4677526"/>
                </a:cubicBezTo>
                <a:cubicBezTo>
                  <a:pt x="449784" y="4702425"/>
                  <a:pt x="504126" y="4759339"/>
                  <a:pt x="564510" y="4805580"/>
                </a:cubicBezTo>
                <a:cubicBezTo>
                  <a:pt x="694332" y="4905177"/>
                  <a:pt x="836233" y="4990547"/>
                  <a:pt x="944922" y="5154171"/>
                </a:cubicBezTo>
                <a:cubicBezTo>
                  <a:pt x="809060" y="5111487"/>
                  <a:pt x="706410" y="5011889"/>
                  <a:pt x="576586" y="4994104"/>
                </a:cubicBezTo>
                <a:cubicBezTo>
                  <a:pt x="688296" y="5143500"/>
                  <a:pt x="830194" y="5243097"/>
                  <a:pt x="963036" y="5353367"/>
                </a:cubicBezTo>
                <a:cubicBezTo>
                  <a:pt x="1002286" y="5385379"/>
                  <a:pt x="1041534" y="5406721"/>
                  <a:pt x="1047572" y="5474306"/>
                </a:cubicBezTo>
                <a:cubicBezTo>
                  <a:pt x="1065688" y="5605917"/>
                  <a:pt x="1113992" y="5712629"/>
                  <a:pt x="1222682" y="5769542"/>
                </a:cubicBezTo>
                <a:cubicBezTo>
                  <a:pt x="1222682" y="5769542"/>
                  <a:pt x="1216644" y="5790884"/>
                  <a:pt x="1213626" y="5801555"/>
                </a:cubicBezTo>
                <a:cubicBezTo>
                  <a:pt x="1147203" y="5805112"/>
                  <a:pt x="1095878" y="5726858"/>
                  <a:pt x="1014361" y="5755314"/>
                </a:cubicBezTo>
                <a:cubicBezTo>
                  <a:pt x="1095878" y="5862025"/>
                  <a:pt x="1162298" y="5954508"/>
                  <a:pt x="1274008" y="6004307"/>
                </a:cubicBezTo>
                <a:cubicBezTo>
                  <a:pt x="1364582" y="6043434"/>
                  <a:pt x="1476290" y="6068335"/>
                  <a:pt x="1542711" y="6196388"/>
                </a:cubicBezTo>
                <a:cubicBezTo>
                  <a:pt x="1467232" y="6221287"/>
                  <a:pt x="1409868" y="6189274"/>
                  <a:pt x="1352504" y="6167932"/>
                </a:cubicBezTo>
                <a:cubicBezTo>
                  <a:pt x="1264950" y="6132361"/>
                  <a:pt x="1177395" y="6093234"/>
                  <a:pt x="1089840" y="6057663"/>
                </a:cubicBezTo>
                <a:cubicBezTo>
                  <a:pt x="1056628" y="6043434"/>
                  <a:pt x="1020400" y="6036320"/>
                  <a:pt x="999266" y="6100347"/>
                </a:cubicBezTo>
                <a:cubicBezTo>
                  <a:pt x="1110974" y="6114575"/>
                  <a:pt x="1177395" y="6199945"/>
                  <a:pt x="1246836" y="6281757"/>
                </a:cubicBezTo>
                <a:cubicBezTo>
                  <a:pt x="1286084" y="6327999"/>
                  <a:pt x="1319295" y="6388469"/>
                  <a:pt x="1388735" y="6367127"/>
                </a:cubicBezTo>
                <a:cubicBezTo>
                  <a:pt x="1424964" y="6356456"/>
                  <a:pt x="1449118" y="6388469"/>
                  <a:pt x="1446099" y="6431153"/>
                </a:cubicBezTo>
                <a:cubicBezTo>
                  <a:pt x="1431002" y="6580550"/>
                  <a:pt x="1518558" y="6630349"/>
                  <a:pt x="1609132" y="6658805"/>
                </a:cubicBezTo>
                <a:cubicBezTo>
                  <a:pt x="1741974" y="6701489"/>
                  <a:pt x="1859720" y="6786859"/>
                  <a:pt x="1983504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F879AC3-D4CE-493C-ADC7-06205677F4F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1" name="Freeform: Shape 12">
            <a:extLst>
              <a:ext uri="{FF2B5EF4-FFF2-40B4-BE49-F238E27FC236}">
                <a16:creationId xmlns:a16="http://schemas.microsoft.com/office/drawing/2014/main" id="{736F0DFD-0954-464F-BF12-DD2E6F6E038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983504" cy="6858000"/>
          </a:xfrm>
          <a:custGeom>
            <a:avLst/>
            <a:gdLst>
              <a:gd name="connsiteX0" fmla="*/ 0 w 1983504"/>
              <a:gd name="connsiteY0" fmla="*/ 0 h 6858000"/>
              <a:gd name="connsiteX1" fmla="*/ 1376658 w 1983504"/>
              <a:gd name="connsiteY1" fmla="*/ 0 h 6858000"/>
              <a:gd name="connsiteX2" fmla="*/ 1690650 w 1983504"/>
              <a:gd name="connsiteY2" fmla="*/ 110269 h 6858000"/>
              <a:gd name="connsiteX3" fmla="*/ 1645361 w 1983504"/>
              <a:gd name="connsiteY3" fmla="*/ 135168 h 6858000"/>
              <a:gd name="connsiteX4" fmla="*/ 1373640 w 1983504"/>
              <a:gd name="connsiteY4" fmla="*/ 71141 h 6858000"/>
              <a:gd name="connsiteX5" fmla="*/ 1319295 w 1983504"/>
              <a:gd name="connsiteY5" fmla="*/ 88927 h 6858000"/>
              <a:gd name="connsiteX6" fmla="*/ 1346468 w 1983504"/>
              <a:gd name="connsiteY6" fmla="*/ 163625 h 6858000"/>
              <a:gd name="connsiteX7" fmla="*/ 1464213 w 1983504"/>
              <a:gd name="connsiteY7" fmla="*/ 192082 h 6858000"/>
              <a:gd name="connsiteX8" fmla="*/ 1648381 w 1983504"/>
              <a:gd name="connsiteY8" fmla="*/ 373491 h 6858000"/>
              <a:gd name="connsiteX9" fmla="*/ 1370620 w 1983504"/>
              <a:gd name="connsiteY9" fmla="*/ 352148 h 6858000"/>
              <a:gd name="connsiteX10" fmla="*/ 1322314 w 1983504"/>
              <a:gd name="connsiteY10" fmla="*/ 394834 h 6858000"/>
              <a:gd name="connsiteX11" fmla="*/ 1304199 w 1983504"/>
              <a:gd name="connsiteY11" fmla="*/ 451747 h 6858000"/>
              <a:gd name="connsiteX12" fmla="*/ 1222682 w 1983504"/>
              <a:gd name="connsiteY12" fmla="*/ 359262 h 6858000"/>
              <a:gd name="connsiteX13" fmla="*/ 1153242 w 1983504"/>
              <a:gd name="connsiteY13" fmla="*/ 334364 h 6858000"/>
              <a:gd name="connsiteX14" fmla="*/ 1132108 w 1983504"/>
              <a:gd name="connsiteY14" fmla="*/ 416176 h 6858000"/>
              <a:gd name="connsiteX15" fmla="*/ 1195509 w 1983504"/>
              <a:gd name="connsiteY15" fmla="*/ 505101 h 6858000"/>
              <a:gd name="connsiteX16" fmla="*/ 1364582 w 1983504"/>
              <a:gd name="connsiteY16" fmla="*/ 558458 h 6858000"/>
              <a:gd name="connsiteX17" fmla="*/ 1183434 w 1983504"/>
              <a:gd name="connsiteY17" fmla="*/ 558458 h 6858000"/>
              <a:gd name="connsiteX18" fmla="*/ 975114 w 1983504"/>
              <a:gd name="connsiteY18" fmla="*/ 522887 h 6858000"/>
              <a:gd name="connsiteX19" fmla="*/ 754716 w 1983504"/>
              <a:gd name="connsiteY19" fmla="*/ 533558 h 6858000"/>
              <a:gd name="connsiteX20" fmla="*/ 546395 w 1983504"/>
              <a:gd name="connsiteY20" fmla="*/ 462417 h 6858000"/>
              <a:gd name="connsiteX21" fmla="*/ 335056 w 1983504"/>
              <a:gd name="connsiteY21" fmla="*/ 465975 h 6858000"/>
              <a:gd name="connsiteX22" fmla="*/ 1270988 w 1983504"/>
              <a:gd name="connsiteY22" fmla="*/ 910606 h 6858000"/>
              <a:gd name="connsiteX23" fmla="*/ 1225701 w 1983504"/>
              <a:gd name="connsiteY23" fmla="*/ 921277 h 6858000"/>
              <a:gd name="connsiteX24" fmla="*/ 1165318 w 1983504"/>
              <a:gd name="connsiteY24" fmla="*/ 949734 h 6858000"/>
              <a:gd name="connsiteX25" fmla="*/ 1210606 w 1983504"/>
              <a:gd name="connsiteY25" fmla="*/ 1006647 h 6858000"/>
              <a:gd name="connsiteX26" fmla="*/ 1455156 w 1983504"/>
              <a:gd name="connsiteY26" fmla="*/ 1113358 h 6858000"/>
              <a:gd name="connsiteX27" fmla="*/ 1515538 w 1983504"/>
              <a:gd name="connsiteY27" fmla="*/ 1220069 h 6858000"/>
              <a:gd name="connsiteX28" fmla="*/ 1440060 w 1983504"/>
              <a:gd name="connsiteY28" fmla="*/ 1209399 h 6858000"/>
              <a:gd name="connsiteX29" fmla="*/ 1373640 w 1983504"/>
              <a:gd name="connsiteY29" fmla="*/ 1230741 h 6858000"/>
              <a:gd name="connsiteX30" fmla="*/ 1400810 w 1983504"/>
              <a:gd name="connsiteY30" fmla="*/ 1365909 h 6858000"/>
              <a:gd name="connsiteX31" fmla="*/ 1748012 w 1983504"/>
              <a:gd name="connsiteY31" fmla="*/ 1540204 h 6858000"/>
              <a:gd name="connsiteX32" fmla="*/ 1778203 w 1983504"/>
              <a:gd name="connsiteY32" fmla="*/ 1597117 h 6858000"/>
              <a:gd name="connsiteX33" fmla="*/ 1735936 w 1983504"/>
              <a:gd name="connsiteY33" fmla="*/ 1636245 h 6858000"/>
              <a:gd name="connsiteX34" fmla="*/ 1624228 w 1983504"/>
              <a:gd name="connsiteY34" fmla="*/ 1657587 h 6858000"/>
              <a:gd name="connsiteX35" fmla="*/ 1781223 w 1983504"/>
              <a:gd name="connsiteY35" fmla="*/ 1849668 h 6858000"/>
              <a:gd name="connsiteX36" fmla="*/ 1838587 w 1983504"/>
              <a:gd name="connsiteY36" fmla="*/ 1903025 h 6858000"/>
              <a:gd name="connsiteX37" fmla="*/ 1938218 w 1983504"/>
              <a:gd name="connsiteY37" fmla="*/ 1984836 h 6858000"/>
              <a:gd name="connsiteX38" fmla="*/ 1938218 w 1983504"/>
              <a:gd name="connsiteY38" fmla="*/ 2013292 h 6858000"/>
              <a:gd name="connsiteX39" fmla="*/ 1805376 w 1983504"/>
              <a:gd name="connsiteY39" fmla="*/ 2102219 h 6858000"/>
              <a:gd name="connsiteX40" fmla="*/ 1563844 w 1983504"/>
              <a:gd name="connsiteY40" fmla="*/ 2077320 h 6858000"/>
              <a:gd name="connsiteX41" fmla="*/ 1920104 w 1983504"/>
              <a:gd name="connsiteY41" fmla="*/ 2208931 h 6858000"/>
              <a:gd name="connsiteX42" fmla="*/ 766792 w 1983504"/>
              <a:gd name="connsiteY42" fmla="*/ 1892353 h 6858000"/>
              <a:gd name="connsiteX43" fmla="*/ 839252 w 1983504"/>
              <a:gd name="connsiteY43" fmla="*/ 1974165 h 6858000"/>
              <a:gd name="connsiteX44" fmla="*/ 1243816 w 1983504"/>
              <a:gd name="connsiteY44" fmla="*/ 2191146 h 6858000"/>
              <a:gd name="connsiteX45" fmla="*/ 1358543 w 1983504"/>
              <a:gd name="connsiteY45" fmla="*/ 2326314 h 6858000"/>
              <a:gd name="connsiteX46" fmla="*/ 1479310 w 1983504"/>
              <a:gd name="connsiteY46" fmla="*/ 2401012 h 6858000"/>
              <a:gd name="connsiteX47" fmla="*/ 1648381 w 1983504"/>
              <a:gd name="connsiteY47" fmla="*/ 2401012 h 6858000"/>
              <a:gd name="connsiteX48" fmla="*/ 1769146 w 1983504"/>
              <a:gd name="connsiteY48" fmla="*/ 2518395 h 6858000"/>
              <a:gd name="connsiteX49" fmla="*/ 1645361 w 1983504"/>
              <a:gd name="connsiteY49" fmla="*/ 2543294 h 6858000"/>
              <a:gd name="connsiteX50" fmla="*/ 1500444 w 1983504"/>
              <a:gd name="connsiteY50" fmla="*/ 2525509 h 6858000"/>
              <a:gd name="connsiteX51" fmla="*/ 1337410 w 1983504"/>
              <a:gd name="connsiteY51" fmla="*/ 2564636 h 6858000"/>
              <a:gd name="connsiteX52" fmla="*/ 1186452 w 1983504"/>
              <a:gd name="connsiteY52" fmla="*/ 2532623 h 6858000"/>
              <a:gd name="connsiteX53" fmla="*/ 1005304 w 1983504"/>
              <a:gd name="connsiteY53" fmla="*/ 2553965 h 6858000"/>
              <a:gd name="connsiteX54" fmla="*/ 947940 w 1983504"/>
              <a:gd name="connsiteY54" fmla="*/ 2692689 h 6858000"/>
              <a:gd name="connsiteX55" fmla="*/ 929826 w 1983504"/>
              <a:gd name="connsiteY55" fmla="*/ 2703362 h 6858000"/>
              <a:gd name="connsiteX56" fmla="*/ 594701 w 1983504"/>
              <a:gd name="connsiteY56" fmla="*/ 2923898 h 6858000"/>
              <a:gd name="connsiteX57" fmla="*/ 501108 w 1983504"/>
              <a:gd name="connsiteY57" fmla="*/ 2941684 h 6858000"/>
              <a:gd name="connsiteX58" fmla="*/ 1053610 w 1983504"/>
              <a:gd name="connsiteY58" fmla="*/ 3329402 h 6858000"/>
              <a:gd name="connsiteX59" fmla="*/ 682256 w 1983504"/>
              <a:gd name="connsiteY59" fmla="*/ 3229805 h 6858000"/>
              <a:gd name="connsiteX60" fmla="*/ 630932 w 1983504"/>
              <a:gd name="connsiteY60" fmla="*/ 3393429 h 6858000"/>
              <a:gd name="connsiteX61" fmla="*/ 806041 w 1983504"/>
              <a:gd name="connsiteY61" fmla="*/ 3539269 h 6858000"/>
              <a:gd name="connsiteX62" fmla="*/ 869444 w 1983504"/>
              <a:gd name="connsiteY62" fmla="*/ 3827390 h 6858000"/>
              <a:gd name="connsiteX63" fmla="*/ 839252 w 1983504"/>
              <a:gd name="connsiteY63" fmla="*/ 4090612 h 6858000"/>
              <a:gd name="connsiteX64" fmla="*/ 763774 w 1983504"/>
              <a:gd name="connsiteY64" fmla="*/ 4172424 h 6858000"/>
              <a:gd name="connsiteX65" fmla="*/ 655085 w 1983504"/>
              <a:gd name="connsiteY65" fmla="*/ 4321821 h 6858000"/>
              <a:gd name="connsiteX66" fmla="*/ 588662 w 1983504"/>
              <a:gd name="connsiteY66" fmla="*/ 4414305 h 6858000"/>
              <a:gd name="connsiteX67" fmla="*/ 356189 w 1983504"/>
              <a:gd name="connsiteY67" fmla="*/ 4378734 h 6858000"/>
              <a:gd name="connsiteX68" fmla="*/ 667160 w 1983504"/>
              <a:gd name="connsiteY68" fmla="*/ 4613499 h 6858000"/>
              <a:gd name="connsiteX69" fmla="*/ 416573 w 1983504"/>
              <a:gd name="connsiteY69" fmla="*/ 4585042 h 6858000"/>
              <a:gd name="connsiteX70" fmla="*/ 335056 w 1983504"/>
              <a:gd name="connsiteY70" fmla="*/ 4602828 h 6858000"/>
              <a:gd name="connsiteX71" fmla="*/ 380342 w 1983504"/>
              <a:gd name="connsiteY71" fmla="*/ 4677526 h 6858000"/>
              <a:gd name="connsiteX72" fmla="*/ 564510 w 1983504"/>
              <a:gd name="connsiteY72" fmla="*/ 4805580 h 6858000"/>
              <a:gd name="connsiteX73" fmla="*/ 944922 w 1983504"/>
              <a:gd name="connsiteY73" fmla="*/ 5154171 h 6858000"/>
              <a:gd name="connsiteX74" fmla="*/ 576586 w 1983504"/>
              <a:gd name="connsiteY74" fmla="*/ 4994104 h 6858000"/>
              <a:gd name="connsiteX75" fmla="*/ 963036 w 1983504"/>
              <a:gd name="connsiteY75" fmla="*/ 5353367 h 6858000"/>
              <a:gd name="connsiteX76" fmla="*/ 1047572 w 1983504"/>
              <a:gd name="connsiteY76" fmla="*/ 5474306 h 6858000"/>
              <a:gd name="connsiteX77" fmla="*/ 1222682 w 1983504"/>
              <a:gd name="connsiteY77" fmla="*/ 5769542 h 6858000"/>
              <a:gd name="connsiteX78" fmla="*/ 1213626 w 1983504"/>
              <a:gd name="connsiteY78" fmla="*/ 5801555 h 6858000"/>
              <a:gd name="connsiteX79" fmla="*/ 1014361 w 1983504"/>
              <a:gd name="connsiteY79" fmla="*/ 5755314 h 6858000"/>
              <a:gd name="connsiteX80" fmla="*/ 1274008 w 1983504"/>
              <a:gd name="connsiteY80" fmla="*/ 6004307 h 6858000"/>
              <a:gd name="connsiteX81" fmla="*/ 1542711 w 1983504"/>
              <a:gd name="connsiteY81" fmla="*/ 6196388 h 6858000"/>
              <a:gd name="connsiteX82" fmla="*/ 1352504 w 1983504"/>
              <a:gd name="connsiteY82" fmla="*/ 6167932 h 6858000"/>
              <a:gd name="connsiteX83" fmla="*/ 1089840 w 1983504"/>
              <a:gd name="connsiteY83" fmla="*/ 6057663 h 6858000"/>
              <a:gd name="connsiteX84" fmla="*/ 999266 w 1983504"/>
              <a:gd name="connsiteY84" fmla="*/ 6100347 h 6858000"/>
              <a:gd name="connsiteX85" fmla="*/ 1246836 w 1983504"/>
              <a:gd name="connsiteY85" fmla="*/ 6281757 h 6858000"/>
              <a:gd name="connsiteX86" fmla="*/ 1388735 w 1983504"/>
              <a:gd name="connsiteY86" fmla="*/ 6367127 h 6858000"/>
              <a:gd name="connsiteX87" fmla="*/ 1446099 w 1983504"/>
              <a:gd name="connsiteY87" fmla="*/ 6431153 h 6858000"/>
              <a:gd name="connsiteX88" fmla="*/ 1609132 w 1983504"/>
              <a:gd name="connsiteY88" fmla="*/ 6658805 h 6858000"/>
              <a:gd name="connsiteX89" fmla="*/ 1983504 w 1983504"/>
              <a:gd name="connsiteY89" fmla="*/ 6858000 h 6858000"/>
              <a:gd name="connsiteX90" fmla="*/ 0 w 1983504"/>
              <a:gd name="connsiteY9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1983504" h="6858000">
                <a:moveTo>
                  <a:pt x="0" y="0"/>
                </a:moveTo>
                <a:lnTo>
                  <a:pt x="1376658" y="0"/>
                </a:lnTo>
                <a:cubicBezTo>
                  <a:pt x="1482328" y="35571"/>
                  <a:pt x="1584980" y="78255"/>
                  <a:pt x="1690650" y="110269"/>
                </a:cubicBezTo>
                <a:cubicBezTo>
                  <a:pt x="1675553" y="145839"/>
                  <a:pt x="1660458" y="138725"/>
                  <a:pt x="1645361" y="135168"/>
                </a:cubicBezTo>
                <a:cubicBezTo>
                  <a:pt x="1554788" y="120941"/>
                  <a:pt x="1461194" y="110269"/>
                  <a:pt x="1373640" y="71141"/>
                </a:cubicBezTo>
                <a:cubicBezTo>
                  <a:pt x="1352504" y="64027"/>
                  <a:pt x="1328352" y="64027"/>
                  <a:pt x="1319295" y="88927"/>
                </a:cubicBezTo>
                <a:cubicBezTo>
                  <a:pt x="1304199" y="124497"/>
                  <a:pt x="1325332" y="145839"/>
                  <a:pt x="1346468" y="163625"/>
                </a:cubicBezTo>
                <a:cubicBezTo>
                  <a:pt x="1382696" y="195638"/>
                  <a:pt x="1424964" y="188525"/>
                  <a:pt x="1464213" y="192082"/>
                </a:cubicBezTo>
                <a:cubicBezTo>
                  <a:pt x="1572902" y="209867"/>
                  <a:pt x="1624228" y="259665"/>
                  <a:pt x="1648381" y="373491"/>
                </a:cubicBezTo>
                <a:cubicBezTo>
                  <a:pt x="1554788" y="327250"/>
                  <a:pt x="1461194" y="384162"/>
                  <a:pt x="1370620" y="352148"/>
                </a:cubicBezTo>
                <a:cubicBezTo>
                  <a:pt x="1346468" y="345034"/>
                  <a:pt x="1310237" y="355706"/>
                  <a:pt x="1322314" y="394834"/>
                </a:cubicBezTo>
                <a:cubicBezTo>
                  <a:pt x="1334390" y="430405"/>
                  <a:pt x="1373640" y="458860"/>
                  <a:pt x="1304199" y="451747"/>
                </a:cubicBezTo>
                <a:cubicBezTo>
                  <a:pt x="1252873" y="448189"/>
                  <a:pt x="1237778" y="405504"/>
                  <a:pt x="1222682" y="359262"/>
                </a:cubicBezTo>
                <a:cubicBezTo>
                  <a:pt x="1210606" y="334364"/>
                  <a:pt x="1177395" y="320135"/>
                  <a:pt x="1153242" y="334364"/>
                </a:cubicBezTo>
                <a:cubicBezTo>
                  <a:pt x="1123051" y="348592"/>
                  <a:pt x="1132108" y="387720"/>
                  <a:pt x="1132108" y="416176"/>
                </a:cubicBezTo>
                <a:cubicBezTo>
                  <a:pt x="1129088" y="469532"/>
                  <a:pt x="1153242" y="494431"/>
                  <a:pt x="1195509" y="505101"/>
                </a:cubicBezTo>
                <a:cubicBezTo>
                  <a:pt x="1246836" y="519330"/>
                  <a:pt x="1298160" y="537116"/>
                  <a:pt x="1364582" y="558458"/>
                </a:cubicBezTo>
                <a:cubicBezTo>
                  <a:pt x="1292122" y="594028"/>
                  <a:pt x="1237778" y="586915"/>
                  <a:pt x="1183434" y="558458"/>
                </a:cubicBezTo>
                <a:cubicBezTo>
                  <a:pt x="1117012" y="526444"/>
                  <a:pt x="1029458" y="483759"/>
                  <a:pt x="975114" y="522887"/>
                </a:cubicBezTo>
                <a:cubicBezTo>
                  <a:pt x="893597" y="579800"/>
                  <a:pt x="827176" y="544229"/>
                  <a:pt x="754716" y="533558"/>
                </a:cubicBezTo>
                <a:cubicBezTo>
                  <a:pt x="603758" y="512216"/>
                  <a:pt x="697352" y="480203"/>
                  <a:pt x="546395" y="462417"/>
                </a:cubicBezTo>
                <a:cubicBezTo>
                  <a:pt x="486012" y="455303"/>
                  <a:pt x="422610" y="426847"/>
                  <a:pt x="335056" y="465975"/>
                </a:cubicBezTo>
                <a:cubicBezTo>
                  <a:pt x="730563" y="672284"/>
                  <a:pt x="917750" y="658055"/>
                  <a:pt x="1270988" y="910606"/>
                </a:cubicBezTo>
                <a:cubicBezTo>
                  <a:pt x="1255893" y="935506"/>
                  <a:pt x="1240798" y="924835"/>
                  <a:pt x="1225701" y="921277"/>
                </a:cubicBezTo>
                <a:cubicBezTo>
                  <a:pt x="1201548" y="917720"/>
                  <a:pt x="1171356" y="903491"/>
                  <a:pt x="1165318" y="949734"/>
                </a:cubicBezTo>
                <a:cubicBezTo>
                  <a:pt x="1162298" y="985305"/>
                  <a:pt x="1180415" y="1003089"/>
                  <a:pt x="1210606" y="1006647"/>
                </a:cubicBezTo>
                <a:cubicBezTo>
                  <a:pt x="1298160" y="1020875"/>
                  <a:pt x="1376658" y="1070674"/>
                  <a:pt x="1455156" y="1113358"/>
                </a:cubicBezTo>
                <a:cubicBezTo>
                  <a:pt x="1491385" y="1131144"/>
                  <a:pt x="1530634" y="1156043"/>
                  <a:pt x="1515538" y="1220069"/>
                </a:cubicBezTo>
                <a:cubicBezTo>
                  <a:pt x="1485348" y="1237855"/>
                  <a:pt x="1464213" y="1212955"/>
                  <a:pt x="1440060" y="1209399"/>
                </a:cubicBezTo>
                <a:cubicBezTo>
                  <a:pt x="1415907" y="1205842"/>
                  <a:pt x="1358543" y="1220069"/>
                  <a:pt x="1373640" y="1230741"/>
                </a:cubicBezTo>
                <a:cubicBezTo>
                  <a:pt x="1443080" y="1269868"/>
                  <a:pt x="1316276" y="1365909"/>
                  <a:pt x="1400810" y="1365909"/>
                </a:cubicBezTo>
                <a:cubicBezTo>
                  <a:pt x="1539691" y="1365909"/>
                  <a:pt x="1615170" y="1536647"/>
                  <a:pt x="1748012" y="1540204"/>
                </a:cubicBezTo>
                <a:cubicBezTo>
                  <a:pt x="1769146" y="1540204"/>
                  <a:pt x="1778203" y="1572219"/>
                  <a:pt x="1778203" y="1597117"/>
                </a:cubicBezTo>
                <a:cubicBezTo>
                  <a:pt x="1778203" y="1629132"/>
                  <a:pt x="1757070" y="1632688"/>
                  <a:pt x="1735936" y="1636245"/>
                </a:cubicBezTo>
                <a:cubicBezTo>
                  <a:pt x="1702725" y="1639802"/>
                  <a:pt x="1666496" y="1597117"/>
                  <a:pt x="1624228" y="1657587"/>
                </a:cubicBezTo>
                <a:cubicBezTo>
                  <a:pt x="1702725" y="1693158"/>
                  <a:pt x="1784242" y="1728729"/>
                  <a:pt x="1781223" y="1849668"/>
                </a:cubicBezTo>
                <a:cubicBezTo>
                  <a:pt x="1781223" y="1881683"/>
                  <a:pt x="1814434" y="1895910"/>
                  <a:pt x="1838587" y="1903025"/>
                </a:cubicBezTo>
                <a:cubicBezTo>
                  <a:pt x="1880854" y="1917252"/>
                  <a:pt x="1914065" y="1938595"/>
                  <a:pt x="1938218" y="1984836"/>
                </a:cubicBezTo>
                <a:cubicBezTo>
                  <a:pt x="1938218" y="1995507"/>
                  <a:pt x="1938218" y="2002622"/>
                  <a:pt x="1938218" y="2013292"/>
                </a:cubicBezTo>
                <a:cubicBezTo>
                  <a:pt x="1932180" y="2123562"/>
                  <a:pt x="1871798" y="2120004"/>
                  <a:pt x="1805376" y="2102219"/>
                </a:cubicBezTo>
                <a:cubicBezTo>
                  <a:pt x="1726878" y="2080877"/>
                  <a:pt x="1648381" y="2038192"/>
                  <a:pt x="1563844" y="2077320"/>
                </a:cubicBezTo>
                <a:cubicBezTo>
                  <a:pt x="1681592" y="2130676"/>
                  <a:pt x="1811414" y="2134233"/>
                  <a:pt x="1920104" y="2208931"/>
                </a:cubicBezTo>
                <a:cubicBezTo>
                  <a:pt x="1515538" y="2223159"/>
                  <a:pt x="1159280" y="1984836"/>
                  <a:pt x="766792" y="1892353"/>
                </a:cubicBezTo>
                <a:cubicBezTo>
                  <a:pt x="778869" y="1952823"/>
                  <a:pt x="812080" y="1967051"/>
                  <a:pt x="839252" y="1974165"/>
                </a:cubicBezTo>
                <a:cubicBezTo>
                  <a:pt x="984170" y="2020407"/>
                  <a:pt x="1110974" y="2112891"/>
                  <a:pt x="1243816" y="2191146"/>
                </a:cubicBezTo>
                <a:cubicBezTo>
                  <a:pt x="1298160" y="2223159"/>
                  <a:pt x="1337410" y="2258731"/>
                  <a:pt x="1358543" y="2326314"/>
                </a:cubicBezTo>
                <a:cubicBezTo>
                  <a:pt x="1376658" y="2390340"/>
                  <a:pt x="1412888" y="2418796"/>
                  <a:pt x="1479310" y="2401012"/>
                </a:cubicBezTo>
                <a:cubicBezTo>
                  <a:pt x="1533654" y="2386784"/>
                  <a:pt x="1591018" y="2393898"/>
                  <a:pt x="1648381" y="2401012"/>
                </a:cubicBezTo>
                <a:cubicBezTo>
                  <a:pt x="1711782" y="2408126"/>
                  <a:pt x="1784242" y="2479267"/>
                  <a:pt x="1769146" y="2518395"/>
                </a:cubicBezTo>
                <a:cubicBezTo>
                  <a:pt x="1738956" y="2582422"/>
                  <a:pt x="1687630" y="2550408"/>
                  <a:pt x="1645361" y="2543294"/>
                </a:cubicBezTo>
                <a:cubicBezTo>
                  <a:pt x="1594036" y="2536181"/>
                  <a:pt x="1500444" y="2518395"/>
                  <a:pt x="1500444" y="2525509"/>
                </a:cubicBezTo>
                <a:cubicBezTo>
                  <a:pt x="1467232" y="2685576"/>
                  <a:pt x="1391754" y="2564636"/>
                  <a:pt x="1337410" y="2564636"/>
                </a:cubicBezTo>
                <a:cubicBezTo>
                  <a:pt x="1286084" y="2564636"/>
                  <a:pt x="1234759" y="2546851"/>
                  <a:pt x="1186452" y="2532623"/>
                </a:cubicBezTo>
                <a:cubicBezTo>
                  <a:pt x="1123051" y="2514837"/>
                  <a:pt x="1065688" y="2546851"/>
                  <a:pt x="1005304" y="2553965"/>
                </a:cubicBezTo>
                <a:cubicBezTo>
                  <a:pt x="950960" y="2561080"/>
                  <a:pt x="981150" y="2653563"/>
                  <a:pt x="947940" y="2692689"/>
                </a:cubicBezTo>
                <a:cubicBezTo>
                  <a:pt x="941903" y="2703362"/>
                  <a:pt x="935864" y="2703362"/>
                  <a:pt x="929826" y="2703362"/>
                </a:cubicBezTo>
                <a:cubicBezTo>
                  <a:pt x="911711" y="2980812"/>
                  <a:pt x="594701" y="2913227"/>
                  <a:pt x="594701" y="2923898"/>
                </a:cubicBezTo>
                <a:cubicBezTo>
                  <a:pt x="567529" y="2941684"/>
                  <a:pt x="534318" y="2899000"/>
                  <a:pt x="501108" y="2941684"/>
                </a:cubicBezTo>
                <a:cubicBezTo>
                  <a:pt x="643007" y="3137322"/>
                  <a:pt x="860386" y="3183563"/>
                  <a:pt x="1053610" y="3329402"/>
                </a:cubicBezTo>
                <a:cubicBezTo>
                  <a:pt x="893597" y="3379202"/>
                  <a:pt x="800002" y="3208463"/>
                  <a:pt x="682256" y="3229805"/>
                </a:cubicBezTo>
                <a:cubicBezTo>
                  <a:pt x="624893" y="3283162"/>
                  <a:pt x="796984" y="3368530"/>
                  <a:pt x="630932" y="3393429"/>
                </a:cubicBezTo>
                <a:cubicBezTo>
                  <a:pt x="703390" y="3439672"/>
                  <a:pt x="754716" y="3485914"/>
                  <a:pt x="806041" y="3539269"/>
                </a:cubicBezTo>
                <a:cubicBezTo>
                  <a:pt x="893597" y="3635309"/>
                  <a:pt x="911711" y="3699337"/>
                  <a:pt x="869444" y="3827390"/>
                </a:cubicBezTo>
                <a:cubicBezTo>
                  <a:pt x="842270" y="3912759"/>
                  <a:pt x="803022" y="3991015"/>
                  <a:pt x="839252" y="4090612"/>
                </a:cubicBezTo>
                <a:cubicBezTo>
                  <a:pt x="863405" y="4158196"/>
                  <a:pt x="854347" y="4204438"/>
                  <a:pt x="763774" y="4172424"/>
                </a:cubicBezTo>
                <a:cubicBezTo>
                  <a:pt x="667160" y="4140411"/>
                  <a:pt x="630932" y="4200882"/>
                  <a:pt x="655085" y="4321821"/>
                </a:cubicBezTo>
                <a:cubicBezTo>
                  <a:pt x="670179" y="4400076"/>
                  <a:pt x="655085" y="4424975"/>
                  <a:pt x="588662" y="4414305"/>
                </a:cubicBezTo>
                <a:cubicBezTo>
                  <a:pt x="516204" y="4403633"/>
                  <a:pt x="446764" y="4353835"/>
                  <a:pt x="356189" y="4378734"/>
                </a:cubicBezTo>
                <a:cubicBezTo>
                  <a:pt x="428648" y="4521016"/>
                  <a:pt x="582626" y="4478331"/>
                  <a:pt x="667160" y="4613499"/>
                </a:cubicBezTo>
                <a:cubicBezTo>
                  <a:pt x="567529" y="4613499"/>
                  <a:pt x="489031" y="4613499"/>
                  <a:pt x="416573" y="4585042"/>
                </a:cubicBezTo>
                <a:cubicBezTo>
                  <a:pt x="386381" y="4574373"/>
                  <a:pt x="353170" y="4560144"/>
                  <a:pt x="335056" y="4602828"/>
                </a:cubicBezTo>
                <a:cubicBezTo>
                  <a:pt x="313920" y="4652628"/>
                  <a:pt x="356189" y="4670412"/>
                  <a:pt x="380342" y="4677526"/>
                </a:cubicBezTo>
                <a:cubicBezTo>
                  <a:pt x="449784" y="4702425"/>
                  <a:pt x="504126" y="4759339"/>
                  <a:pt x="564510" y="4805580"/>
                </a:cubicBezTo>
                <a:cubicBezTo>
                  <a:pt x="694332" y="4905177"/>
                  <a:pt x="836233" y="4990547"/>
                  <a:pt x="944922" y="5154171"/>
                </a:cubicBezTo>
                <a:cubicBezTo>
                  <a:pt x="809060" y="5111487"/>
                  <a:pt x="706410" y="5011889"/>
                  <a:pt x="576586" y="4994104"/>
                </a:cubicBezTo>
                <a:cubicBezTo>
                  <a:pt x="688296" y="5143500"/>
                  <a:pt x="830194" y="5243097"/>
                  <a:pt x="963036" y="5353367"/>
                </a:cubicBezTo>
                <a:cubicBezTo>
                  <a:pt x="1002286" y="5385379"/>
                  <a:pt x="1041534" y="5406721"/>
                  <a:pt x="1047572" y="5474306"/>
                </a:cubicBezTo>
                <a:cubicBezTo>
                  <a:pt x="1065688" y="5605917"/>
                  <a:pt x="1113992" y="5712629"/>
                  <a:pt x="1222682" y="5769542"/>
                </a:cubicBezTo>
                <a:cubicBezTo>
                  <a:pt x="1222682" y="5769542"/>
                  <a:pt x="1216644" y="5790884"/>
                  <a:pt x="1213626" y="5801555"/>
                </a:cubicBezTo>
                <a:cubicBezTo>
                  <a:pt x="1147203" y="5805112"/>
                  <a:pt x="1095878" y="5726858"/>
                  <a:pt x="1014361" y="5755314"/>
                </a:cubicBezTo>
                <a:cubicBezTo>
                  <a:pt x="1095878" y="5862025"/>
                  <a:pt x="1162298" y="5954508"/>
                  <a:pt x="1274008" y="6004307"/>
                </a:cubicBezTo>
                <a:cubicBezTo>
                  <a:pt x="1364582" y="6043434"/>
                  <a:pt x="1476290" y="6068335"/>
                  <a:pt x="1542711" y="6196388"/>
                </a:cubicBezTo>
                <a:cubicBezTo>
                  <a:pt x="1467232" y="6221287"/>
                  <a:pt x="1409868" y="6189274"/>
                  <a:pt x="1352504" y="6167932"/>
                </a:cubicBezTo>
                <a:cubicBezTo>
                  <a:pt x="1264950" y="6132361"/>
                  <a:pt x="1177395" y="6093234"/>
                  <a:pt x="1089840" y="6057663"/>
                </a:cubicBezTo>
                <a:cubicBezTo>
                  <a:pt x="1056628" y="6043434"/>
                  <a:pt x="1020400" y="6036320"/>
                  <a:pt x="999266" y="6100347"/>
                </a:cubicBezTo>
                <a:cubicBezTo>
                  <a:pt x="1110974" y="6114575"/>
                  <a:pt x="1177395" y="6199945"/>
                  <a:pt x="1246836" y="6281757"/>
                </a:cubicBezTo>
                <a:cubicBezTo>
                  <a:pt x="1286084" y="6327999"/>
                  <a:pt x="1319295" y="6388469"/>
                  <a:pt x="1388735" y="6367127"/>
                </a:cubicBezTo>
                <a:cubicBezTo>
                  <a:pt x="1424964" y="6356456"/>
                  <a:pt x="1449118" y="6388469"/>
                  <a:pt x="1446099" y="6431153"/>
                </a:cubicBezTo>
                <a:cubicBezTo>
                  <a:pt x="1431002" y="6580550"/>
                  <a:pt x="1518558" y="6630349"/>
                  <a:pt x="1609132" y="6658805"/>
                </a:cubicBezTo>
                <a:cubicBezTo>
                  <a:pt x="1741974" y="6701489"/>
                  <a:pt x="1859720" y="6786859"/>
                  <a:pt x="1983504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9DFDB65-2552-86F1-CC32-F301B928E87E}"/>
              </a:ext>
            </a:extLst>
          </p:cNvPr>
          <p:cNvSpPr txBox="1"/>
          <p:nvPr/>
        </p:nvSpPr>
        <p:spPr>
          <a:xfrm>
            <a:off x="1980394" y="1276777"/>
            <a:ext cx="46396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u="sng" dirty="0"/>
              <a:t>2,3  Bearing</a:t>
            </a:r>
          </a:p>
        </p:txBody>
      </p:sp>
      <p:pic>
        <p:nvPicPr>
          <p:cNvPr id="14" name="Picture 2" descr="Cylindrical roller bearings | SKF">
            <a:extLst>
              <a:ext uri="{FF2B5EF4-FFF2-40B4-BE49-F238E27FC236}">
                <a16:creationId xmlns:a16="http://schemas.microsoft.com/office/drawing/2014/main" id="{9B1D830F-A0E6-A5B8-FA86-37211295A1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95" r="33491" b="7447"/>
          <a:stretch/>
        </p:blipFill>
        <p:spPr bwMode="auto">
          <a:xfrm>
            <a:off x="6515109" y="2558358"/>
            <a:ext cx="2100254" cy="4128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Mechanisms: Friction, Lubrication and Bearings">
            <a:extLst>
              <a:ext uri="{FF2B5EF4-FFF2-40B4-BE49-F238E27FC236}">
                <a16:creationId xmlns:a16="http://schemas.microsoft.com/office/drawing/2014/main" id="{DBB56F5A-411A-165E-69B1-2F307FA623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3070045"/>
            <a:ext cx="3440405" cy="3615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itle 2"/>
          <p:cNvSpPr>
            <a:spLocks noGrp="1"/>
          </p:cNvSpPr>
          <p:nvPr>
            <p:ph type="title"/>
          </p:nvPr>
        </p:nvSpPr>
        <p:spPr>
          <a:xfrm>
            <a:off x="1908175" y="274638"/>
            <a:ext cx="6707188" cy="1143000"/>
          </a:xfrm>
        </p:spPr>
        <p:txBody>
          <a:bodyPr/>
          <a:lstStyle/>
          <a:p>
            <a:r>
              <a:rPr lang="en-US" dirty="0" smtClean="0"/>
              <a:t>Bearing selection </a:t>
            </a:r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084" y="2376118"/>
            <a:ext cx="8778239" cy="3180522"/>
          </a:xfrm>
          <a:prstGeom prst="rect">
            <a:avLst/>
          </a:prstGeom>
        </p:spPr>
      </p:pic>
      <p:sp>
        <p:nvSpPr>
          <p:cNvPr id="18" name="Right Arrow 17"/>
          <p:cNvSpPr/>
          <p:nvPr/>
        </p:nvSpPr>
        <p:spPr bwMode="auto">
          <a:xfrm>
            <a:off x="3278467" y="4378010"/>
            <a:ext cx="1244405" cy="167064"/>
          </a:xfrm>
          <a:prstGeom prst="rightArrow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" name="Right Arrow 18"/>
          <p:cNvSpPr/>
          <p:nvPr/>
        </p:nvSpPr>
        <p:spPr bwMode="auto">
          <a:xfrm>
            <a:off x="7790" y="4378010"/>
            <a:ext cx="1244405" cy="167064"/>
          </a:xfrm>
          <a:prstGeom prst="rightArrow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0887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8" grpId="0" animBg="1"/>
      <p:bldP spid="1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942" y="914400"/>
            <a:ext cx="7416800" cy="508000"/>
          </a:xfrm>
        </p:spPr>
        <p:txBody>
          <a:bodyPr/>
          <a:lstStyle/>
          <a:p>
            <a:r>
              <a:rPr lang="en-US" dirty="0" smtClean="0"/>
              <a:t>Mounting (outer ring)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600200"/>
            <a:ext cx="7696200" cy="282899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4606993"/>
            <a:ext cx="2061288" cy="206128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981200" y="5334000"/>
            <a:ext cx="12939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FFFF"/>
                </a:solidFill>
                <a:latin typeface="+mn-lt"/>
              </a:rPr>
              <a:t>cover</a:t>
            </a:r>
            <a:endParaRPr lang="en-US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12" name="Right Arrow 11"/>
          <p:cNvSpPr/>
          <p:nvPr/>
        </p:nvSpPr>
        <p:spPr bwMode="auto">
          <a:xfrm>
            <a:off x="748004" y="3276600"/>
            <a:ext cx="609600" cy="304800"/>
          </a:xfrm>
          <a:prstGeom prst="rightArrow">
            <a:avLst/>
          </a:prstGeom>
          <a:solidFill>
            <a:srgbClr val="0CC1E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Right Arrow 12"/>
          <p:cNvSpPr/>
          <p:nvPr/>
        </p:nvSpPr>
        <p:spPr bwMode="auto">
          <a:xfrm rot="10800000">
            <a:off x="8458200" y="2862296"/>
            <a:ext cx="609600" cy="304800"/>
          </a:xfrm>
          <a:prstGeom prst="rightArrow">
            <a:avLst/>
          </a:prstGeom>
          <a:solidFill>
            <a:srgbClr val="0CC1E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ight Arrow 7"/>
          <p:cNvSpPr/>
          <p:nvPr/>
        </p:nvSpPr>
        <p:spPr bwMode="auto">
          <a:xfrm rot="10800000">
            <a:off x="2133600" y="2362200"/>
            <a:ext cx="609600" cy="304800"/>
          </a:xfrm>
          <a:prstGeom prst="rightArrow">
            <a:avLst/>
          </a:prstGeom>
          <a:solidFill>
            <a:srgbClr val="0CC1E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ight Arrow 8"/>
          <p:cNvSpPr/>
          <p:nvPr/>
        </p:nvSpPr>
        <p:spPr bwMode="auto">
          <a:xfrm>
            <a:off x="6858000" y="2362201"/>
            <a:ext cx="609600" cy="304800"/>
          </a:xfrm>
          <a:prstGeom prst="rightArrow">
            <a:avLst/>
          </a:prstGeom>
          <a:solidFill>
            <a:srgbClr val="0CC1E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7" name="Audio 26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72047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697"/>
    </mc:Choice>
    <mc:Fallback xmlns="">
      <p:transition spd="slow" advTm="86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7"/>
                </p:tgtEl>
              </p:cMediaNode>
            </p:audio>
          </p:childTnLst>
        </p:cTn>
      </p:par>
    </p:tnLst>
    <p:bldLst>
      <p:bldP spid="2" grpId="0"/>
      <p:bldP spid="6" grpId="0"/>
      <p:bldP spid="12" grpId="0" animBg="1"/>
      <p:bldP spid="13" grpId="0" animBg="1"/>
      <p:bldP spid="8" grpId="0" animBg="1"/>
      <p:bldP spid="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942" y="914400"/>
            <a:ext cx="7416800" cy="508000"/>
          </a:xfrm>
        </p:spPr>
        <p:txBody>
          <a:bodyPr/>
          <a:lstStyle/>
          <a:p>
            <a:r>
              <a:rPr lang="en-US" dirty="0" smtClean="0"/>
              <a:t>Mounting (middle bearing)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600200"/>
            <a:ext cx="7696200" cy="282899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584683" y="5334000"/>
            <a:ext cx="27206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FFFF"/>
                </a:solidFill>
                <a:latin typeface="+mn-lt"/>
              </a:rPr>
              <a:t>Inner O-ring</a:t>
            </a:r>
            <a:endParaRPr lang="en-US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12" name="Right Arrow 11"/>
          <p:cNvSpPr/>
          <p:nvPr/>
        </p:nvSpPr>
        <p:spPr bwMode="auto">
          <a:xfrm>
            <a:off x="4000500" y="3352800"/>
            <a:ext cx="609600" cy="304800"/>
          </a:xfrm>
          <a:prstGeom prst="rightArrow">
            <a:avLst/>
          </a:prstGeom>
          <a:solidFill>
            <a:srgbClr val="0CC1E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ight Arrow 7"/>
          <p:cNvSpPr/>
          <p:nvPr/>
        </p:nvSpPr>
        <p:spPr bwMode="auto">
          <a:xfrm rot="10800000">
            <a:off x="5029200" y="2362201"/>
            <a:ext cx="609600" cy="304800"/>
          </a:xfrm>
          <a:prstGeom prst="rightArrow">
            <a:avLst/>
          </a:prstGeom>
          <a:solidFill>
            <a:srgbClr val="0CC1E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181600" y="4876800"/>
            <a:ext cx="2465507" cy="1639819"/>
          </a:xfrm>
          <a:prstGeom prst="rect">
            <a:avLst/>
          </a:prstGeom>
        </p:spPr>
      </p:pic>
      <p:pic>
        <p:nvPicPr>
          <p:cNvPr id="20" name="Audio 19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93811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669"/>
    </mc:Choice>
    <mc:Fallback xmlns="">
      <p:transition spd="slow" advTm="56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  <p:bldLst>
      <p:bldP spid="2" grpId="0"/>
      <p:bldP spid="6" grpId="0"/>
      <p:bldP spid="12" grpId="0" animBg="1"/>
      <p:bldP spid="8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5|1|2.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|0.7|1.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|1|0.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1|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6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"/>
</p:tagLst>
</file>

<file path=ppt/theme/theme1.xml><?xml version="1.0" encoding="utf-8"?>
<a:theme xmlns:a="http://schemas.openxmlformats.org/drawingml/2006/main" name="template">
  <a:themeElements>
    <a:clrScheme name="template 4">
      <a:dk1>
        <a:srgbClr val="4D4D4D"/>
      </a:dk1>
      <a:lt1>
        <a:srgbClr val="FFFFFF"/>
      </a:lt1>
      <a:dk2>
        <a:srgbClr val="000000"/>
      </a:dk2>
      <a:lt2>
        <a:srgbClr val="9B6902"/>
      </a:lt2>
      <a:accent1>
        <a:srgbClr val="C75E00"/>
      </a:accent1>
      <a:accent2>
        <a:srgbClr val="FED416"/>
      </a:accent2>
      <a:accent3>
        <a:srgbClr val="FFFFFF"/>
      </a:accent3>
      <a:accent4>
        <a:srgbClr val="404040"/>
      </a:accent4>
      <a:accent5>
        <a:srgbClr val="E0B6AA"/>
      </a:accent5>
      <a:accent6>
        <a:srgbClr val="E6C013"/>
      </a:accent6>
      <a:hlink>
        <a:srgbClr val="EE6600"/>
      </a:hlink>
      <a:folHlink>
        <a:srgbClr val="EAEAEA"/>
      </a:folHlink>
    </a:clrScheme>
    <a:fontScheme name="template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ru-RU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ru-RU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</a:defRPr>
        </a:defPPr>
      </a:lstStyle>
    </a:lnDef>
  </a:objectDefaults>
  <a:extraClrSchemeLst>
    <a:extraClrScheme>
      <a:clrScheme name="template 1">
        <a:dk1>
          <a:srgbClr val="4D4D4D"/>
        </a:dk1>
        <a:lt1>
          <a:srgbClr val="FFFFFF"/>
        </a:lt1>
        <a:dk2>
          <a:srgbClr val="000000"/>
        </a:dk2>
        <a:lt2>
          <a:srgbClr val="D5E1F3"/>
        </a:lt2>
        <a:accent1>
          <a:srgbClr val="BC4417"/>
        </a:accent1>
        <a:accent2>
          <a:srgbClr val="CF9C1C"/>
        </a:accent2>
        <a:accent3>
          <a:srgbClr val="FFFFFF"/>
        </a:accent3>
        <a:accent4>
          <a:srgbClr val="404040"/>
        </a:accent4>
        <a:accent5>
          <a:srgbClr val="DAB0AB"/>
        </a:accent5>
        <a:accent6>
          <a:srgbClr val="BB8D18"/>
        </a:accent6>
        <a:hlink>
          <a:srgbClr val="E8C97C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2">
        <a:dk1>
          <a:srgbClr val="4D4D4D"/>
        </a:dk1>
        <a:lt1>
          <a:srgbClr val="FFFFFF"/>
        </a:lt1>
        <a:dk2>
          <a:srgbClr val="000000"/>
        </a:dk2>
        <a:lt2>
          <a:srgbClr val="986615"/>
        </a:lt2>
        <a:accent1>
          <a:srgbClr val="BF4413"/>
        </a:accent1>
        <a:accent2>
          <a:srgbClr val="FFAB21"/>
        </a:accent2>
        <a:accent3>
          <a:srgbClr val="FFFFFF"/>
        </a:accent3>
        <a:accent4>
          <a:srgbClr val="404040"/>
        </a:accent4>
        <a:accent5>
          <a:srgbClr val="DCB0AA"/>
        </a:accent5>
        <a:accent6>
          <a:srgbClr val="E79B1D"/>
        </a:accent6>
        <a:hlink>
          <a:srgbClr val="C5A379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3">
        <a:dk1>
          <a:srgbClr val="4D4D4D"/>
        </a:dk1>
        <a:lt1>
          <a:srgbClr val="FFFFFF"/>
        </a:lt1>
        <a:dk2>
          <a:srgbClr val="000000"/>
        </a:dk2>
        <a:lt2>
          <a:srgbClr val="4A1B17"/>
        </a:lt2>
        <a:accent1>
          <a:srgbClr val="C66C00"/>
        </a:accent1>
        <a:accent2>
          <a:srgbClr val="FED416"/>
        </a:accent2>
        <a:accent3>
          <a:srgbClr val="FFFFFF"/>
        </a:accent3>
        <a:accent4>
          <a:srgbClr val="404040"/>
        </a:accent4>
        <a:accent5>
          <a:srgbClr val="DFBAAA"/>
        </a:accent5>
        <a:accent6>
          <a:srgbClr val="E6C013"/>
        </a:accent6>
        <a:hlink>
          <a:srgbClr val="FFDE93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4">
        <a:dk1>
          <a:srgbClr val="4D4D4D"/>
        </a:dk1>
        <a:lt1>
          <a:srgbClr val="FFFFFF"/>
        </a:lt1>
        <a:dk2>
          <a:srgbClr val="000000"/>
        </a:dk2>
        <a:lt2>
          <a:srgbClr val="9B6902"/>
        </a:lt2>
        <a:accent1>
          <a:srgbClr val="C75E00"/>
        </a:accent1>
        <a:accent2>
          <a:srgbClr val="FED416"/>
        </a:accent2>
        <a:accent3>
          <a:srgbClr val="FFFFFF"/>
        </a:accent3>
        <a:accent4>
          <a:srgbClr val="404040"/>
        </a:accent4>
        <a:accent5>
          <a:srgbClr val="E0B6AA"/>
        </a:accent5>
        <a:accent6>
          <a:srgbClr val="E6C013"/>
        </a:accent6>
        <a:hlink>
          <a:srgbClr val="EE6600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5">
        <a:dk1>
          <a:srgbClr val="4D4D4D"/>
        </a:dk1>
        <a:lt1>
          <a:srgbClr val="FFFFFF"/>
        </a:lt1>
        <a:dk2>
          <a:srgbClr val="000000"/>
        </a:dk2>
        <a:lt2>
          <a:srgbClr val="570301"/>
        </a:lt2>
        <a:accent1>
          <a:srgbClr val="D37E00"/>
        </a:accent1>
        <a:accent2>
          <a:srgbClr val="F5CB03"/>
        </a:accent2>
        <a:accent3>
          <a:srgbClr val="FFFFFF"/>
        </a:accent3>
        <a:accent4>
          <a:srgbClr val="404040"/>
        </a:accent4>
        <a:accent5>
          <a:srgbClr val="E6C0AA"/>
        </a:accent5>
        <a:accent6>
          <a:srgbClr val="DEB802"/>
        </a:accent6>
        <a:hlink>
          <a:srgbClr val="D86001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6">
        <a:dk1>
          <a:srgbClr val="4D4D4D"/>
        </a:dk1>
        <a:lt1>
          <a:srgbClr val="FFFFFF"/>
        </a:lt1>
        <a:dk2>
          <a:srgbClr val="000000"/>
        </a:dk2>
        <a:lt2>
          <a:srgbClr val="713C0C"/>
        </a:lt2>
        <a:accent1>
          <a:srgbClr val="E4B058"/>
        </a:accent1>
        <a:accent2>
          <a:srgbClr val="FDD912"/>
        </a:accent2>
        <a:accent3>
          <a:srgbClr val="FFFFFF"/>
        </a:accent3>
        <a:accent4>
          <a:srgbClr val="404040"/>
        </a:accent4>
        <a:accent5>
          <a:srgbClr val="EFD4B4"/>
        </a:accent5>
        <a:accent6>
          <a:srgbClr val="E5C40F"/>
        </a:accent6>
        <a:hlink>
          <a:srgbClr val="E06301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7">
        <a:dk1>
          <a:srgbClr val="4D4D4D"/>
        </a:dk1>
        <a:lt1>
          <a:srgbClr val="FFFFFF"/>
        </a:lt1>
        <a:dk2>
          <a:srgbClr val="000000"/>
        </a:dk2>
        <a:lt2>
          <a:srgbClr val="953900"/>
        </a:lt2>
        <a:accent1>
          <a:srgbClr val="B65300"/>
        </a:accent1>
        <a:accent2>
          <a:srgbClr val="CE6A00"/>
        </a:accent2>
        <a:accent3>
          <a:srgbClr val="FFFFFF"/>
        </a:accent3>
        <a:accent4>
          <a:srgbClr val="404040"/>
        </a:accent4>
        <a:accent5>
          <a:srgbClr val="D7B3AA"/>
        </a:accent5>
        <a:accent6>
          <a:srgbClr val="BA5F00"/>
        </a:accent6>
        <a:hlink>
          <a:srgbClr val="F0A806"/>
        </a:hlink>
        <a:folHlink>
          <a:srgbClr val="FFE6C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8">
        <a:dk1>
          <a:srgbClr val="4D4D4D"/>
        </a:dk1>
        <a:lt1>
          <a:srgbClr val="FFFFFF"/>
        </a:lt1>
        <a:dk2>
          <a:srgbClr val="000000"/>
        </a:dk2>
        <a:lt2>
          <a:srgbClr val="D87200"/>
        </a:lt2>
        <a:accent1>
          <a:srgbClr val="E29B07"/>
        </a:accent1>
        <a:accent2>
          <a:srgbClr val="EDBF03"/>
        </a:accent2>
        <a:accent3>
          <a:srgbClr val="FFFFFF"/>
        </a:accent3>
        <a:accent4>
          <a:srgbClr val="404040"/>
        </a:accent4>
        <a:accent5>
          <a:srgbClr val="EECBAA"/>
        </a:accent5>
        <a:accent6>
          <a:srgbClr val="D7AD02"/>
        </a:accent6>
        <a:hlink>
          <a:srgbClr val="7CA43F"/>
        </a:hlink>
        <a:folHlink>
          <a:srgbClr val="FFE6C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9">
        <a:dk1>
          <a:srgbClr val="4D4D4D"/>
        </a:dk1>
        <a:lt1>
          <a:srgbClr val="FFFFFF"/>
        </a:lt1>
        <a:dk2>
          <a:srgbClr val="000000"/>
        </a:dk2>
        <a:lt2>
          <a:srgbClr val="D24D06"/>
        </a:lt2>
        <a:accent1>
          <a:srgbClr val="E59709"/>
        </a:accent1>
        <a:accent2>
          <a:srgbClr val="E9AC24"/>
        </a:accent2>
        <a:accent3>
          <a:srgbClr val="FFFFFF"/>
        </a:accent3>
        <a:accent4>
          <a:srgbClr val="404040"/>
        </a:accent4>
        <a:accent5>
          <a:srgbClr val="F0C9AA"/>
        </a:accent5>
        <a:accent6>
          <a:srgbClr val="D39B20"/>
        </a:accent6>
        <a:hlink>
          <a:srgbClr val="F7B80B"/>
        </a:hlink>
        <a:folHlink>
          <a:srgbClr val="FFE6C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0">
        <a:dk1>
          <a:srgbClr val="4D4D4D"/>
        </a:dk1>
        <a:lt1>
          <a:srgbClr val="FFFFFF"/>
        </a:lt1>
        <a:dk2>
          <a:srgbClr val="000000"/>
        </a:dk2>
        <a:lt2>
          <a:srgbClr val="CD5003"/>
        </a:lt2>
        <a:accent1>
          <a:srgbClr val="419DCF"/>
        </a:accent1>
        <a:accent2>
          <a:srgbClr val="BC1F1F"/>
        </a:accent2>
        <a:accent3>
          <a:srgbClr val="FFFFFF"/>
        </a:accent3>
        <a:accent4>
          <a:srgbClr val="404040"/>
        </a:accent4>
        <a:accent5>
          <a:srgbClr val="B0CCE4"/>
        </a:accent5>
        <a:accent6>
          <a:srgbClr val="AA1B1B"/>
        </a:accent6>
        <a:hlink>
          <a:srgbClr val="FFE42F"/>
        </a:hlink>
        <a:folHlink>
          <a:srgbClr val="FFE6C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1">
        <a:dk1>
          <a:srgbClr val="4D4D4D"/>
        </a:dk1>
        <a:lt1>
          <a:srgbClr val="FFFFFF"/>
        </a:lt1>
        <a:dk2>
          <a:srgbClr val="000000"/>
        </a:dk2>
        <a:lt2>
          <a:srgbClr val="DF2905"/>
        </a:lt2>
        <a:accent1>
          <a:srgbClr val="D05203"/>
        </a:accent1>
        <a:accent2>
          <a:srgbClr val="72A3E1"/>
        </a:accent2>
        <a:accent3>
          <a:srgbClr val="FFFFFF"/>
        </a:accent3>
        <a:accent4>
          <a:srgbClr val="404040"/>
        </a:accent4>
        <a:accent5>
          <a:srgbClr val="E4B3AA"/>
        </a:accent5>
        <a:accent6>
          <a:srgbClr val="6793CC"/>
        </a:accent6>
        <a:hlink>
          <a:srgbClr val="F3A105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Custom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Custom Design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ru-RU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ru-RU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</a:defRPr>
        </a:defPPr>
      </a:lstStyle>
    </a:lnDef>
  </a:objectDefaults>
  <a:extraClrSchemeLst>
    <a:extraClrScheme>
      <a:clrScheme name="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</Template>
  <TotalTime>952</TotalTime>
  <Words>884</Words>
  <Application>Microsoft Office PowerPoint</Application>
  <PresentationFormat>On-screen Show (4:3)</PresentationFormat>
  <Paragraphs>178</Paragraphs>
  <Slides>36</Slides>
  <Notes>0</Notes>
  <HiddenSlides>0</HiddenSlides>
  <MMClips>10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36</vt:i4>
      </vt:variant>
    </vt:vector>
  </HeadingPairs>
  <TitlesOfParts>
    <vt:vector size="45" baseType="lpstr">
      <vt:lpstr>MS PGothic</vt:lpstr>
      <vt:lpstr>Arial</vt:lpstr>
      <vt:lpstr>Calibri</vt:lpstr>
      <vt:lpstr>Hiragino Kaku Gothic ProN</vt:lpstr>
      <vt:lpstr>Roboto</vt:lpstr>
      <vt:lpstr>Verdana</vt:lpstr>
      <vt:lpstr>Wingdings</vt:lpstr>
      <vt:lpstr>template</vt:lpstr>
      <vt:lpstr>Custom Design</vt:lpstr>
      <vt:lpstr>Assembly of a shaft supported by three bearings </vt:lpstr>
      <vt:lpstr>PowerPoint Presentation</vt:lpstr>
      <vt:lpstr>Definition </vt:lpstr>
      <vt:lpstr>Usage </vt:lpstr>
      <vt:lpstr>Bearing selection </vt:lpstr>
      <vt:lpstr>Bearing selection </vt:lpstr>
      <vt:lpstr>Bearing selection </vt:lpstr>
      <vt:lpstr>Mounting (outer ring)</vt:lpstr>
      <vt:lpstr>Mounting (middle bearing)</vt:lpstr>
      <vt:lpstr>Mounting (inner ring right bearing)</vt:lpstr>
      <vt:lpstr>Mounting (middle bearing) </vt:lpstr>
      <vt:lpstr>Mounting (left bearing) </vt:lpstr>
      <vt:lpstr>Seal </vt:lpstr>
      <vt:lpstr>Drawing</vt:lpstr>
      <vt:lpstr>Solid work animation </vt:lpstr>
      <vt:lpstr>PowerPoint Presentation</vt:lpstr>
      <vt:lpstr>Difference types of bearing materials  </vt:lpstr>
      <vt:lpstr>Clearance </vt:lpstr>
      <vt:lpstr>PowerPoint Presentation</vt:lpstr>
      <vt:lpstr>PowerPoint Presentation</vt:lpstr>
      <vt:lpstr>Types of shafts </vt:lpstr>
      <vt:lpstr>Types of housings </vt:lpstr>
      <vt:lpstr>Mounting </vt:lpstr>
      <vt:lpstr>Lubrication </vt:lpstr>
      <vt:lpstr>PowerPoint Presentation</vt:lpstr>
      <vt:lpstr>PowerPoint Presentation</vt:lpstr>
      <vt:lpstr> Oil lubrication </vt:lpstr>
      <vt:lpstr> Oil lubrication </vt:lpstr>
      <vt:lpstr>Lubricant for cylindrical roller bearing </vt:lpstr>
      <vt:lpstr>Lubrication in our system</vt:lpstr>
      <vt:lpstr>Stainless steel bearing</vt:lpstr>
      <vt:lpstr>Loads on bearing and vibration on shaft</vt:lpstr>
      <vt:lpstr>PowerPoint Presentation</vt:lpstr>
      <vt:lpstr>Vibration</vt:lpstr>
      <vt:lpstr>PowerPoint Presentation</vt:lpstr>
      <vt:lpstr>Thank You</vt:lpstr>
    </vt:vector>
  </TitlesOfParts>
  <Company>Kimo Store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Assembly</dc:title>
  <dc:creator>Kimo Store</dc:creator>
  <cp:lastModifiedBy>Kimo Store</cp:lastModifiedBy>
  <cp:revision>60</cp:revision>
  <dcterms:created xsi:type="dcterms:W3CDTF">2023-05-13T20:49:02Z</dcterms:created>
  <dcterms:modified xsi:type="dcterms:W3CDTF">2023-05-15T11:10:37Z</dcterms:modified>
</cp:coreProperties>
</file>